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7.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4.xml" ContentType="application/vnd.openxmlformats-officedocument.presentationml.slideLayout+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7" r:id="rId1"/>
  </p:sldMasterIdLst>
  <p:notesMasterIdLst>
    <p:notesMasterId r:id="rId17"/>
  </p:notesMasterIdLst>
  <p:handoutMasterIdLst>
    <p:handoutMasterId r:id="rId18"/>
  </p:handoutMasterIdLst>
  <p:sldIdLst>
    <p:sldId id="256" r:id="rId2"/>
    <p:sldId id="258" r:id="rId3"/>
    <p:sldId id="259" r:id="rId4"/>
    <p:sldId id="280" r:id="rId5"/>
    <p:sldId id="279" r:id="rId6"/>
    <p:sldId id="285" r:id="rId7"/>
    <p:sldId id="276" r:id="rId8"/>
    <p:sldId id="277" r:id="rId9"/>
    <p:sldId id="282" r:id="rId10"/>
    <p:sldId id="264" r:id="rId11"/>
    <p:sldId id="278" r:id="rId12"/>
    <p:sldId id="283" r:id="rId13"/>
    <p:sldId id="284" r:id="rId14"/>
    <p:sldId id="287"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1" autoAdjust="0"/>
    <p:restoredTop sz="80321" autoAdjust="0"/>
  </p:normalViewPr>
  <p:slideViewPr>
    <p:cSldViewPr>
      <p:cViewPr varScale="1">
        <p:scale>
          <a:sx n="52" d="100"/>
          <a:sy n="52" d="100"/>
        </p:scale>
        <p:origin x="-756" y="-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19CB2E1-0FD5-43DA-A3AB-8461D73ED5D3}" type="datetimeFigureOut">
              <a:rPr lang="en-US" smtClean="0"/>
              <a:pPr/>
              <a:t>9/21/2016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24B0A4-A88F-4D83-A09E-3C468D911A31}"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3D4703-34D8-4A2D-9917-446C3FF14578}" type="datetimeFigureOut">
              <a:rPr lang="en-US" smtClean="0"/>
              <a:pPr/>
              <a:t>9/21/2016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894992-3683-460D-A67F-5BDB00460526}" type="slidenum">
              <a:rPr lang="en-US" smtClean="0"/>
              <a:pPr/>
              <a:t>‹#›</a:t>
            </a:fld>
            <a:endParaRPr lang="en-US"/>
          </a:p>
        </p:txBody>
      </p:sp>
    </p:spTree>
    <p:extLst>
      <p:ext uri="{BB962C8B-B14F-4D97-AF65-F5344CB8AC3E}">
        <p14:creationId xmlns="" xmlns:p14="http://schemas.microsoft.com/office/powerpoint/2010/main" val="74966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2800" dirty="0" smtClean="0">
                <a:solidFill>
                  <a:schemeClr val="accent6">
                    <a:lumMod val="75000"/>
                  </a:schemeClr>
                </a:solidFill>
              </a:rPr>
              <a:t>Good Morning/Afternoon</a:t>
            </a:r>
          </a:p>
          <a:p>
            <a:endParaRPr lang="en-US" sz="2800" dirty="0" smtClean="0">
              <a:solidFill>
                <a:schemeClr val="accent6">
                  <a:lumMod val="75000"/>
                </a:schemeClr>
              </a:solidFill>
            </a:endParaRPr>
          </a:p>
          <a:p>
            <a:r>
              <a:rPr lang="en-US" sz="2800" dirty="0" smtClean="0">
                <a:solidFill>
                  <a:schemeClr val="accent6">
                    <a:lumMod val="75000"/>
                  </a:schemeClr>
                </a:solidFill>
              </a:rPr>
              <a:t>Thank you…..</a:t>
            </a:r>
          </a:p>
          <a:p>
            <a:endParaRPr lang="en-US" sz="2800" dirty="0" smtClean="0">
              <a:solidFill>
                <a:schemeClr val="accent6">
                  <a:lumMod val="75000"/>
                </a:schemeClr>
              </a:solidFill>
            </a:endParaRPr>
          </a:p>
          <a:p>
            <a:r>
              <a:rPr lang="en-US" sz="2800" dirty="0" smtClean="0">
                <a:solidFill>
                  <a:schemeClr val="accent6">
                    <a:lumMod val="75000"/>
                  </a:schemeClr>
                </a:solidFill>
              </a:rPr>
              <a:t>Let me thank and acknowledge</a:t>
            </a:r>
            <a:r>
              <a:rPr lang="en-US" sz="2800" baseline="0" dirty="0" smtClean="0">
                <a:solidFill>
                  <a:schemeClr val="accent6">
                    <a:lumMod val="75000"/>
                  </a:schemeClr>
                </a:solidFill>
              </a:rPr>
              <a:t> the Coast Salish people</a:t>
            </a:r>
          </a:p>
          <a:p>
            <a:endParaRPr lang="en-US" sz="2800" dirty="0" smtClean="0">
              <a:solidFill>
                <a:schemeClr val="accent6">
                  <a:lumMod val="75000"/>
                </a:schemeClr>
              </a:solidFill>
            </a:endParaRPr>
          </a:p>
          <a:p>
            <a:r>
              <a:rPr lang="en-US" sz="2800" dirty="0" smtClean="0">
                <a:solidFill>
                  <a:schemeClr val="accent6">
                    <a:lumMod val="75000"/>
                  </a:schemeClr>
                </a:solidFill>
              </a:rPr>
              <a:t>We are blessed to be</a:t>
            </a:r>
            <a:r>
              <a:rPr lang="en-US" sz="2800" baseline="0" dirty="0" smtClean="0">
                <a:solidFill>
                  <a:schemeClr val="accent6">
                    <a:lumMod val="75000"/>
                  </a:schemeClr>
                </a:solidFill>
              </a:rPr>
              <a:t> on their lands</a:t>
            </a:r>
            <a:endParaRPr lang="en-US" sz="2800" dirty="0" smtClean="0">
              <a:solidFill>
                <a:schemeClr val="accent6">
                  <a:lumMod val="75000"/>
                </a:schemeClr>
              </a:solidFill>
            </a:endParaRPr>
          </a:p>
          <a:p>
            <a:endParaRPr lang="en-US" sz="2800" dirty="0" smtClean="0">
              <a:solidFill>
                <a:schemeClr val="accent6">
                  <a:lumMod val="75000"/>
                </a:schemeClr>
              </a:solidFill>
            </a:endParaRPr>
          </a:p>
          <a:p>
            <a:r>
              <a:rPr lang="en-US" sz="2800" dirty="0" smtClean="0">
                <a:solidFill>
                  <a:schemeClr val="accent6">
                    <a:lumMod val="75000"/>
                  </a:schemeClr>
                </a:solidFill>
              </a:rPr>
              <a:t>Its great to see so many old faces, and some new ones as well.</a:t>
            </a:r>
          </a:p>
          <a:p>
            <a:r>
              <a:rPr lang="en-US" sz="2800" dirty="0" smtClean="0">
                <a:solidFill>
                  <a:schemeClr val="accent6">
                    <a:lumMod val="75000"/>
                  </a:schemeClr>
                </a:solidFill>
              </a:rPr>
              <a:t>This conference is so</a:t>
            </a:r>
            <a:r>
              <a:rPr lang="en-US" sz="2800" baseline="0" dirty="0" smtClean="0">
                <a:solidFill>
                  <a:schemeClr val="accent6">
                    <a:lumMod val="75000"/>
                  </a:schemeClr>
                </a:solidFill>
              </a:rPr>
              <a:t> important, as we get stronger as a whole, by sharing what we’ve learned.</a:t>
            </a:r>
            <a:endParaRPr lang="en-US" sz="2800" dirty="0" smtClean="0">
              <a:solidFill>
                <a:schemeClr val="accent6">
                  <a:lumMod val="75000"/>
                </a:schemeClr>
              </a:solidFill>
            </a:endParaRPr>
          </a:p>
          <a:p>
            <a:endParaRPr lang="en-US" sz="2800" dirty="0" smtClean="0">
              <a:solidFill>
                <a:schemeClr val="accent6">
                  <a:lumMod val="75000"/>
                </a:schemeClr>
              </a:solidFill>
            </a:endParaRPr>
          </a:p>
          <a:p>
            <a:r>
              <a:rPr lang="en-US" sz="2800" dirty="0" smtClean="0">
                <a:solidFill>
                  <a:schemeClr val="accent6">
                    <a:lumMod val="75000"/>
                  </a:schemeClr>
                </a:solidFill>
              </a:rPr>
              <a:t>Today I am here to share some insights</a:t>
            </a:r>
            <a:r>
              <a:rPr lang="en-US" sz="2800" baseline="0" dirty="0" smtClean="0">
                <a:solidFill>
                  <a:schemeClr val="accent6">
                    <a:lumMod val="75000"/>
                  </a:schemeClr>
                </a:solidFill>
              </a:rPr>
              <a:t> on how Indigenous organizations can access funds.</a:t>
            </a:r>
          </a:p>
          <a:p>
            <a:endParaRPr lang="en-US" sz="2800" dirty="0" smtClean="0">
              <a:solidFill>
                <a:schemeClr val="accent6">
                  <a:lumMod val="75000"/>
                </a:schemeClr>
              </a:solidFill>
            </a:endParaRPr>
          </a:p>
          <a:p>
            <a:endParaRPr lang="en-US" sz="2800" dirty="0">
              <a:solidFill>
                <a:schemeClr val="accent6">
                  <a:lumMod val="75000"/>
                </a:schemeClr>
              </a:solidFill>
            </a:endParaRPr>
          </a:p>
        </p:txBody>
      </p:sp>
      <p:sp>
        <p:nvSpPr>
          <p:cNvPr id="4" name="Slide Number Placeholder 3"/>
          <p:cNvSpPr>
            <a:spLocks noGrp="1"/>
          </p:cNvSpPr>
          <p:nvPr>
            <p:ph type="sldNum" sz="quarter" idx="10"/>
          </p:nvPr>
        </p:nvSpPr>
        <p:spPr/>
        <p:txBody>
          <a:bodyPr/>
          <a:lstStyle/>
          <a:p>
            <a:fld id="{16894992-3683-460D-A67F-5BDB00460526}" type="slidenum">
              <a:rPr lang="en-US" smtClean="0"/>
              <a:pPr/>
              <a:t>1</a:t>
            </a:fld>
            <a:endParaRPr lang="en-US"/>
          </a:p>
        </p:txBody>
      </p:sp>
    </p:spTree>
    <p:extLst>
      <p:ext uri="{BB962C8B-B14F-4D97-AF65-F5344CB8AC3E}">
        <p14:creationId xmlns="" xmlns:p14="http://schemas.microsoft.com/office/powerpoint/2010/main" val="4064593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2400" dirty="0" smtClean="0">
                <a:solidFill>
                  <a:schemeClr val="accent6">
                    <a:lumMod val="75000"/>
                  </a:schemeClr>
                </a:solidFill>
              </a:rPr>
              <a:t>Several years ago we noticed a gap in funding for many of our clients, people caught in no man’s land between what we could fund as an ASET holder, what First Nations could fund, and our</a:t>
            </a:r>
            <a:r>
              <a:rPr lang="en-US" sz="2400" baseline="0" dirty="0" smtClean="0">
                <a:solidFill>
                  <a:schemeClr val="accent6">
                    <a:lumMod val="75000"/>
                  </a:schemeClr>
                </a:solidFill>
              </a:rPr>
              <a:t> clients ability to pay for post-secondary education and training.</a:t>
            </a:r>
          </a:p>
          <a:p>
            <a:endParaRPr lang="en-US" sz="2400" dirty="0" smtClean="0">
              <a:solidFill>
                <a:schemeClr val="accent6">
                  <a:lumMod val="75000"/>
                </a:schemeClr>
              </a:solidFill>
            </a:endParaRPr>
          </a:p>
          <a:p>
            <a:r>
              <a:rPr lang="en-US" sz="2400" dirty="0" smtClean="0">
                <a:solidFill>
                  <a:schemeClr val="accent6">
                    <a:lumMod val="75000"/>
                  </a:schemeClr>
                </a:solidFill>
              </a:rPr>
              <a:t>So after research and consultations with our stakeholders and community, we established a separate private foundation to raise money and to fill these gaps.</a:t>
            </a:r>
          </a:p>
          <a:p>
            <a:endParaRPr lang="en-US" sz="2400" dirty="0" smtClean="0">
              <a:solidFill>
                <a:schemeClr val="accent6">
                  <a:lumMod val="75000"/>
                </a:schemeClr>
              </a:solidFill>
            </a:endParaRPr>
          </a:p>
          <a:p>
            <a:r>
              <a:rPr lang="en-US" sz="2400" dirty="0" smtClean="0">
                <a:solidFill>
                  <a:schemeClr val="accent6">
                    <a:lumMod val="75000"/>
                  </a:schemeClr>
                </a:solidFill>
              </a:rPr>
              <a:t>The Urban Spirit</a:t>
            </a:r>
            <a:r>
              <a:rPr lang="en-US" sz="2400" baseline="0" dirty="0" smtClean="0">
                <a:solidFill>
                  <a:schemeClr val="accent6">
                    <a:lumMod val="75000"/>
                  </a:schemeClr>
                </a:solidFill>
              </a:rPr>
              <a:t> Foundation provides:</a:t>
            </a:r>
          </a:p>
          <a:p>
            <a:pPr>
              <a:buFont typeface="Arial" pitchFamily="34" charset="0"/>
              <a:buChar char="•"/>
            </a:pPr>
            <a:r>
              <a:rPr lang="en-US" sz="2400" baseline="0" dirty="0" smtClean="0">
                <a:solidFill>
                  <a:schemeClr val="accent6">
                    <a:lumMod val="75000"/>
                  </a:schemeClr>
                </a:solidFill>
              </a:rPr>
              <a:t> Funds for the Back to School Back Pack program by the Vancouver Aboriginal Friendship Centre</a:t>
            </a:r>
          </a:p>
          <a:p>
            <a:pPr>
              <a:buFont typeface="Arial" pitchFamily="34" charset="0"/>
              <a:buChar char="•"/>
            </a:pPr>
            <a:r>
              <a:rPr lang="en-US" sz="2400" baseline="0" dirty="0" smtClean="0">
                <a:solidFill>
                  <a:schemeClr val="accent6">
                    <a:lumMod val="75000"/>
                  </a:schemeClr>
                </a:solidFill>
              </a:rPr>
              <a:t> Funds for the Children’s Christmas Program</a:t>
            </a:r>
          </a:p>
          <a:p>
            <a:pPr>
              <a:buFont typeface="Arial" pitchFamily="34" charset="0"/>
              <a:buChar char="•"/>
            </a:pPr>
            <a:r>
              <a:rPr lang="en-US" sz="2400" baseline="0" dirty="0" smtClean="0">
                <a:solidFill>
                  <a:schemeClr val="accent6">
                    <a:lumMod val="75000"/>
                  </a:schemeClr>
                </a:solidFill>
              </a:rPr>
              <a:t> Scholarships for secondary and post-secondary students through the school boards in Vancouver, Surrey and Burnaby.  We also provide scholarships to Native Education College, BCIT, and NVIT.</a:t>
            </a:r>
          </a:p>
          <a:p>
            <a:pPr>
              <a:buFont typeface="Arial" pitchFamily="34" charset="0"/>
              <a:buNone/>
            </a:pPr>
            <a:endParaRPr lang="en-US" sz="2400" baseline="0" dirty="0" smtClean="0">
              <a:solidFill>
                <a:schemeClr val="accent6">
                  <a:lumMod val="75000"/>
                </a:schemeClr>
              </a:solidFill>
            </a:endParaRPr>
          </a:p>
          <a:p>
            <a:pPr>
              <a:buFont typeface="Arial" pitchFamily="34" charset="0"/>
              <a:buNone/>
            </a:pPr>
            <a:r>
              <a:rPr lang="en-US" sz="2400" baseline="0" dirty="0" smtClean="0">
                <a:solidFill>
                  <a:schemeClr val="accent6">
                    <a:lumMod val="75000"/>
                  </a:schemeClr>
                </a:solidFill>
              </a:rPr>
              <a:t>We raise money through an annual golf tournament, corporate, and individual donors.</a:t>
            </a:r>
          </a:p>
          <a:p>
            <a:pPr>
              <a:buFont typeface="Arial" pitchFamily="34" charset="0"/>
              <a:buNone/>
            </a:pPr>
            <a:endParaRPr lang="en-US" sz="2400" baseline="0" dirty="0" smtClean="0">
              <a:solidFill>
                <a:schemeClr val="accent6">
                  <a:lumMod val="75000"/>
                </a:schemeClr>
              </a:solidFill>
            </a:endParaRPr>
          </a:p>
          <a:p>
            <a:pPr>
              <a:buFont typeface="Arial" pitchFamily="34" charset="0"/>
              <a:buNone/>
            </a:pPr>
            <a:r>
              <a:rPr lang="en-US" sz="2400" baseline="0" dirty="0" smtClean="0">
                <a:solidFill>
                  <a:schemeClr val="accent6">
                    <a:lumMod val="75000"/>
                  </a:schemeClr>
                </a:solidFill>
              </a:rPr>
              <a:t>We also run an inter-office contest each year to raise money from our own staff.  Our Chili fund raising Lunches have become legendary at the Black Tower on Squamish lands in West Vancouver.</a:t>
            </a:r>
          </a:p>
          <a:p>
            <a:pPr>
              <a:buFont typeface="Arial" pitchFamily="34" charset="0"/>
              <a:buNone/>
            </a:pPr>
            <a:endParaRPr lang="en-US" baseline="0" dirty="0" smtClean="0"/>
          </a:p>
          <a:p>
            <a:pPr>
              <a:buFont typeface="Arial" pitchFamily="34" charset="0"/>
              <a:buChar char="•"/>
            </a:pPr>
            <a:endParaRPr lang="en-US" baseline="0" dirty="0" smtClean="0"/>
          </a:p>
          <a:p>
            <a:pPr>
              <a:buFont typeface="Arial" pitchFamily="34" charset="0"/>
              <a:buChar char="•"/>
            </a:pPr>
            <a:endParaRPr lang="en-US" baseline="0" dirty="0" smtClean="0"/>
          </a:p>
          <a:p>
            <a:pPr>
              <a:buFont typeface="Arial" pitchFamily="34" charset="0"/>
              <a:buChar cha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6894992-3683-460D-A67F-5BDB00460526}" type="slidenum">
              <a:rPr lang="en-US" smtClean="0"/>
              <a:pPr/>
              <a:t>10</a:t>
            </a:fld>
            <a:endParaRPr lang="en-US"/>
          </a:p>
        </p:txBody>
      </p:sp>
    </p:spTree>
    <p:extLst>
      <p:ext uri="{BB962C8B-B14F-4D97-AF65-F5344CB8AC3E}">
        <p14:creationId xmlns="" xmlns:p14="http://schemas.microsoft.com/office/powerpoint/2010/main" val="1814875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2400" dirty="0" smtClean="0"/>
              <a:t>But I’ll let you in on a little secret. </a:t>
            </a:r>
          </a:p>
          <a:p>
            <a:r>
              <a:rPr lang="en-US" sz="2400" dirty="0" smtClean="0"/>
              <a:t>We don’t know everything, and we need help to support our clients.</a:t>
            </a:r>
          </a:p>
          <a:p>
            <a:r>
              <a:rPr lang="en-US" sz="2400" dirty="0" smtClean="0"/>
              <a:t>The funds from the government are essential, but the key to</a:t>
            </a:r>
            <a:r>
              <a:rPr lang="en-US" sz="2400" baseline="0" dirty="0" smtClean="0"/>
              <a:t> our success is partnerships</a:t>
            </a:r>
          </a:p>
          <a:p>
            <a:endParaRPr lang="en-US" sz="2400" baseline="0" dirty="0" smtClean="0"/>
          </a:p>
          <a:p>
            <a:r>
              <a:rPr lang="en-US" sz="2400" baseline="0" dirty="0" smtClean="0"/>
              <a:t>We partners with the private and public agencies that can bring real substance to the table.</a:t>
            </a:r>
          </a:p>
          <a:p>
            <a:endParaRPr lang="en-US" sz="2400" baseline="0" dirty="0" smtClean="0"/>
          </a:p>
          <a:p>
            <a:r>
              <a:rPr lang="en-US" sz="2400" baseline="0" dirty="0" smtClean="0"/>
              <a:t>We look for:  Jobs – Expertise -- Industry Insight -- Contacts</a:t>
            </a:r>
          </a:p>
          <a:p>
            <a:endParaRPr lang="en-US" sz="2400" baseline="0" dirty="0" smtClean="0"/>
          </a:p>
          <a:p>
            <a:r>
              <a:rPr lang="en-US" sz="2400" baseline="0" dirty="0" smtClean="0"/>
              <a:t>We surround ourselves with those with the shared goals of training and employing Aboriginal people.</a:t>
            </a:r>
          </a:p>
          <a:p>
            <a:endParaRPr lang="en-US" sz="2400" baseline="0" dirty="0" smtClean="0"/>
          </a:p>
          <a:p>
            <a:r>
              <a:rPr lang="en-US" sz="2400" baseline="0" dirty="0" smtClean="0"/>
              <a:t>We are proud that so many of our partners are other Indigenous organizations, including our sister ASET holders, our First Nations, and key partners like the Friendship Centre and the Native Education College.</a:t>
            </a:r>
          </a:p>
          <a:p>
            <a:endParaRPr lang="en-US" sz="2400" baseline="0" dirty="0" smtClean="0"/>
          </a:p>
          <a:p>
            <a:r>
              <a:rPr lang="en-US" sz="2400" baseline="0" dirty="0" smtClean="0"/>
              <a:t>In fact, our 3 way partnership to provide employment services at the Aboriginal Training Employment Cooperative Surrey with the </a:t>
            </a:r>
            <a:r>
              <a:rPr lang="en-US" sz="2400" baseline="0" dirty="0" err="1" smtClean="0"/>
              <a:t>Sto:Lo</a:t>
            </a:r>
            <a:r>
              <a:rPr lang="en-US" sz="2400" baseline="0" dirty="0" smtClean="0"/>
              <a:t> and the Metis, has become a great model of 3 agencies working smoothly together with a focus on clients.</a:t>
            </a:r>
          </a:p>
          <a:p>
            <a:endParaRPr lang="en-US" sz="2400" baseline="0" dirty="0" smtClean="0"/>
          </a:p>
          <a:p>
            <a:r>
              <a:rPr lang="en-US" sz="2400" baseline="0" dirty="0" smtClean="0"/>
              <a:t>We want to build our collective capacity, share our knowledge, and learn from each other.</a:t>
            </a:r>
          </a:p>
          <a:p>
            <a:endParaRPr lang="en-US" dirty="0"/>
          </a:p>
        </p:txBody>
      </p:sp>
      <p:sp>
        <p:nvSpPr>
          <p:cNvPr id="4" name="Slide Number Placeholder 3"/>
          <p:cNvSpPr>
            <a:spLocks noGrp="1"/>
          </p:cNvSpPr>
          <p:nvPr>
            <p:ph type="sldNum" sz="quarter" idx="10"/>
          </p:nvPr>
        </p:nvSpPr>
        <p:spPr/>
        <p:txBody>
          <a:bodyPr/>
          <a:lstStyle/>
          <a:p>
            <a:fld id="{16894992-3683-460D-A67F-5BDB00460526}" type="slidenum">
              <a:rPr lang="en-US" smtClean="0"/>
              <a:pPr/>
              <a:t>11</a:t>
            </a:fld>
            <a:endParaRPr lang="en-US"/>
          </a:p>
        </p:txBody>
      </p:sp>
    </p:spTree>
    <p:extLst>
      <p:ext uri="{BB962C8B-B14F-4D97-AF65-F5344CB8AC3E}">
        <p14:creationId xmlns="" xmlns:p14="http://schemas.microsoft.com/office/powerpoint/2010/main" val="1336232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2400" dirty="0" smtClean="0"/>
              <a:t>When we go looking for partners,</a:t>
            </a:r>
            <a:r>
              <a:rPr lang="en-US" sz="2400" baseline="0" dirty="0" smtClean="0"/>
              <a:t> we must first be clear on what we offer ourselves</a:t>
            </a:r>
          </a:p>
          <a:p>
            <a:endParaRPr lang="en-US" sz="2400" baseline="0" dirty="0" smtClean="0"/>
          </a:p>
          <a:p>
            <a:r>
              <a:rPr lang="en-US" sz="2400" baseline="0" dirty="0" smtClean="0"/>
              <a:t>We bring an organization with strong capacity from our Board, to our managers, to our staff. And we are always learning. We are always training ourselves.</a:t>
            </a:r>
          </a:p>
          <a:p>
            <a:endParaRPr lang="en-US" sz="2400" baseline="0" dirty="0" smtClean="0"/>
          </a:p>
          <a:p>
            <a:r>
              <a:rPr lang="en-US" sz="2400" baseline="0" dirty="0" smtClean="0"/>
              <a:t>We bring open and accountable finances, with a good reputation with our funders and partners.</a:t>
            </a:r>
          </a:p>
          <a:p>
            <a:r>
              <a:rPr lang="en-US" sz="2400" baseline="0" dirty="0" smtClean="0"/>
              <a:t>We know where our money is at all times.</a:t>
            </a:r>
          </a:p>
          <a:p>
            <a:endParaRPr lang="en-US" sz="2400" baseline="0" dirty="0" smtClean="0"/>
          </a:p>
          <a:p>
            <a:r>
              <a:rPr lang="en-US" sz="2400" baseline="0" dirty="0" smtClean="0"/>
              <a:t>We also bring experience managing projects. We can help design a project, manage a project and build partnerships.</a:t>
            </a:r>
          </a:p>
          <a:p>
            <a:endParaRPr lang="en-US" sz="2400" baseline="0" dirty="0" smtClean="0"/>
          </a:p>
          <a:p>
            <a:r>
              <a:rPr lang="en-US" sz="2400" baseline="0" dirty="0" smtClean="0"/>
              <a:t>And we have ideas. We know where we have gaps, and know how we want to fill them.</a:t>
            </a:r>
          </a:p>
          <a:p>
            <a:endParaRPr lang="en-US" sz="2400" baseline="0" dirty="0" smtClean="0"/>
          </a:p>
          <a:p>
            <a:r>
              <a:rPr lang="en-US" sz="2400" baseline="0" dirty="0" smtClean="0"/>
              <a:t>We know this, because we plan. We build and maintain strategic documents, that identify where we want to go next.</a:t>
            </a:r>
          </a:p>
          <a:p>
            <a:endParaRPr lang="en-US" sz="2400" baseline="0" dirty="0" smtClean="0"/>
          </a:p>
          <a:p>
            <a:r>
              <a:rPr lang="en-US" sz="2400" baseline="0" dirty="0" smtClean="0"/>
              <a:t>When you have a good plan that fills a demand, and know you’re strengths and what you need, finding the money can be the easiest part.</a:t>
            </a:r>
          </a:p>
          <a:p>
            <a:endParaRPr lang="en-US" dirty="0"/>
          </a:p>
        </p:txBody>
      </p:sp>
      <p:sp>
        <p:nvSpPr>
          <p:cNvPr id="4" name="Slide Number Placeholder 3"/>
          <p:cNvSpPr>
            <a:spLocks noGrp="1"/>
          </p:cNvSpPr>
          <p:nvPr>
            <p:ph type="sldNum" sz="quarter" idx="10"/>
          </p:nvPr>
        </p:nvSpPr>
        <p:spPr/>
        <p:txBody>
          <a:bodyPr/>
          <a:lstStyle/>
          <a:p>
            <a:fld id="{16894992-3683-460D-A67F-5BDB00460526}" type="slidenum">
              <a:rPr lang="en-US" smtClean="0"/>
              <a:pPr/>
              <a:t>12</a:t>
            </a:fld>
            <a:endParaRPr lang="en-US"/>
          </a:p>
        </p:txBody>
      </p:sp>
    </p:spTree>
    <p:extLst>
      <p:ext uri="{BB962C8B-B14F-4D97-AF65-F5344CB8AC3E}">
        <p14:creationId xmlns="" xmlns:p14="http://schemas.microsoft.com/office/powerpoint/2010/main" val="1336232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2400" dirty="0" smtClean="0"/>
              <a:t>The second thing when exploring new </a:t>
            </a:r>
            <a:r>
              <a:rPr lang="en-US" sz="2400" baseline="0" dirty="0" smtClean="0"/>
              <a:t>partnerships or funders, is knowing what you want from them.</a:t>
            </a:r>
          </a:p>
          <a:p>
            <a:endParaRPr lang="en-US" sz="2400" baseline="0" dirty="0" smtClean="0"/>
          </a:p>
          <a:p>
            <a:r>
              <a:rPr lang="en-US" sz="2400" baseline="0" dirty="0" smtClean="0"/>
              <a:t>And the golden rule is….know who you’re getting in bed with…</a:t>
            </a:r>
          </a:p>
          <a:p>
            <a:endParaRPr lang="en-US" sz="2400" baseline="0" dirty="0" smtClean="0"/>
          </a:p>
          <a:p>
            <a:r>
              <a:rPr lang="en-US" sz="2400" baseline="0" dirty="0" smtClean="0"/>
              <a:t>We want partners who know their own strengths and weaknesses. </a:t>
            </a:r>
          </a:p>
          <a:p>
            <a:endParaRPr lang="en-US" sz="2400" dirty="0" smtClean="0"/>
          </a:p>
          <a:p>
            <a:r>
              <a:rPr lang="en-US" sz="2400" dirty="0" smtClean="0"/>
              <a:t>We</a:t>
            </a:r>
            <a:r>
              <a:rPr lang="en-US" sz="2400" baseline="0" dirty="0" smtClean="0"/>
              <a:t> want partners and funders with similar mandates, but with different strengths</a:t>
            </a:r>
          </a:p>
          <a:p>
            <a:endParaRPr lang="en-US" sz="2400" baseline="0" dirty="0" smtClean="0"/>
          </a:p>
          <a:p>
            <a:r>
              <a:rPr lang="en-US" sz="2400" baseline="0" dirty="0" smtClean="0"/>
              <a:t>Of course we want money, but we also want jobs, training opportunities, industry certifications, and connections</a:t>
            </a:r>
            <a:endParaRPr lang="en-US" sz="2400" dirty="0"/>
          </a:p>
        </p:txBody>
      </p:sp>
      <p:sp>
        <p:nvSpPr>
          <p:cNvPr id="4" name="Slide Number Placeholder 3"/>
          <p:cNvSpPr>
            <a:spLocks noGrp="1"/>
          </p:cNvSpPr>
          <p:nvPr>
            <p:ph type="sldNum" sz="quarter" idx="10"/>
          </p:nvPr>
        </p:nvSpPr>
        <p:spPr/>
        <p:txBody>
          <a:bodyPr/>
          <a:lstStyle/>
          <a:p>
            <a:fld id="{16894992-3683-460D-A67F-5BDB00460526}" type="slidenum">
              <a:rPr lang="en-US" smtClean="0"/>
              <a:pPr/>
              <a:t>13</a:t>
            </a:fld>
            <a:endParaRPr lang="en-US"/>
          </a:p>
        </p:txBody>
      </p:sp>
    </p:spTree>
    <p:extLst>
      <p:ext uri="{BB962C8B-B14F-4D97-AF65-F5344CB8AC3E}">
        <p14:creationId xmlns="" xmlns:p14="http://schemas.microsoft.com/office/powerpoint/2010/main" val="1336232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514350" lvl="0" indent="-514350">
              <a:spcBef>
                <a:spcPct val="0"/>
              </a:spcBef>
              <a:spcAft>
                <a:spcPts val="0"/>
              </a:spcAft>
              <a:buClrTx/>
              <a:buFont typeface="+mj-lt"/>
              <a:buNone/>
              <a:defRPr/>
            </a:pPr>
            <a:r>
              <a:rPr lang="en-US" sz="2800" b="1" dirty="0" smtClean="0"/>
              <a:t>So I want to leave you with five main points from my talk today </a:t>
            </a:r>
          </a:p>
          <a:p>
            <a:pPr marL="514350" lvl="0" indent="-514350">
              <a:spcBef>
                <a:spcPct val="0"/>
              </a:spcBef>
              <a:spcAft>
                <a:spcPts val="0"/>
              </a:spcAft>
              <a:buClrTx/>
              <a:buFont typeface="+mj-lt"/>
              <a:buNone/>
              <a:defRPr/>
            </a:pPr>
            <a:endParaRPr lang="en-US" sz="2800" b="1" dirty="0" smtClean="0"/>
          </a:p>
          <a:p>
            <a:pPr marL="514350" lvl="0" indent="-514350">
              <a:spcBef>
                <a:spcPct val="0"/>
              </a:spcBef>
              <a:spcAft>
                <a:spcPts val="0"/>
              </a:spcAft>
              <a:buClrTx/>
              <a:buFont typeface="+mj-lt"/>
              <a:buAutoNum type="arabicPeriod"/>
              <a:defRPr/>
            </a:pPr>
            <a:r>
              <a:rPr lang="en-US" sz="2800" b="1" dirty="0" smtClean="0"/>
              <a:t>Know your mandate</a:t>
            </a:r>
          </a:p>
          <a:p>
            <a:pPr marL="514350" lvl="0" indent="-514350">
              <a:spcBef>
                <a:spcPct val="0"/>
              </a:spcBef>
              <a:spcAft>
                <a:spcPts val="0"/>
              </a:spcAft>
              <a:buClrTx/>
              <a:buFont typeface="+mj-lt"/>
              <a:buAutoNum type="arabicPeriod"/>
              <a:defRPr/>
            </a:pPr>
            <a:r>
              <a:rPr lang="en-US" sz="2800" b="1" dirty="0" smtClean="0"/>
              <a:t>Know your finances</a:t>
            </a:r>
          </a:p>
          <a:p>
            <a:pPr marL="514350" lvl="0" indent="-514350">
              <a:spcBef>
                <a:spcPct val="0"/>
              </a:spcBef>
              <a:spcAft>
                <a:spcPts val="0"/>
              </a:spcAft>
              <a:buClrTx/>
              <a:buFont typeface="+mj-lt"/>
              <a:buAutoNum type="arabicPeriod"/>
              <a:defRPr/>
            </a:pPr>
            <a:r>
              <a:rPr lang="en-US" sz="2800" b="1" dirty="0" smtClean="0"/>
              <a:t>Know what you offer</a:t>
            </a:r>
          </a:p>
          <a:p>
            <a:pPr marL="514350" lvl="0" indent="-514350">
              <a:spcBef>
                <a:spcPct val="0"/>
              </a:spcBef>
              <a:spcAft>
                <a:spcPts val="0"/>
              </a:spcAft>
              <a:buClrTx/>
              <a:buFont typeface="+mj-lt"/>
              <a:buAutoNum type="arabicPeriod"/>
              <a:defRPr/>
            </a:pPr>
            <a:r>
              <a:rPr lang="en-US" sz="2800" b="1" dirty="0" smtClean="0"/>
              <a:t>Know what you want</a:t>
            </a:r>
          </a:p>
          <a:p>
            <a:pPr marL="514350" lvl="0" indent="-514350">
              <a:spcBef>
                <a:spcPct val="0"/>
              </a:spcBef>
              <a:spcAft>
                <a:spcPts val="0"/>
              </a:spcAft>
              <a:buClrTx/>
              <a:buFont typeface="+mj-lt"/>
              <a:buAutoNum type="arabicPeriod"/>
              <a:defRPr/>
            </a:pPr>
            <a:r>
              <a:rPr lang="en-US" sz="2800" b="1" dirty="0" smtClean="0"/>
              <a:t>Network</a:t>
            </a:r>
          </a:p>
          <a:p>
            <a:endParaRPr lang="en-US" baseline="0" dirty="0" smtClean="0"/>
          </a:p>
        </p:txBody>
      </p:sp>
      <p:sp>
        <p:nvSpPr>
          <p:cNvPr id="4" name="Slide Number Placeholder 3"/>
          <p:cNvSpPr>
            <a:spLocks noGrp="1"/>
          </p:cNvSpPr>
          <p:nvPr>
            <p:ph type="sldNum" sz="quarter" idx="10"/>
          </p:nvPr>
        </p:nvSpPr>
        <p:spPr/>
        <p:txBody>
          <a:bodyPr/>
          <a:lstStyle/>
          <a:p>
            <a:fld id="{16894992-3683-460D-A67F-5BDB00460526}" type="slidenum">
              <a:rPr lang="en-US" smtClean="0"/>
              <a:pPr/>
              <a:t>14</a:t>
            </a:fld>
            <a:endParaRPr lang="en-US"/>
          </a:p>
        </p:txBody>
      </p:sp>
    </p:spTree>
    <p:extLst>
      <p:ext uri="{BB962C8B-B14F-4D97-AF65-F5344CB8AC3E}">
        <p14:creationId xmlns="" xmlns:p14="http://schemas.microsoft.com/office/powerpoint/2010/main" val="1313935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2800" dirty="0" smtClean="0"/>
              <a:t>My Name is John Webster and I’m </a:t>
            </a:r>
            <a:r>
              <a:rPr lang="en-US" sz="2800" dirty="0" err="1" smtClean="0"/>
              <a:t>honoured</a:t>
            </a:r>
            <a:r>
              <a:rPr lang="en-US" sz="2800" dirty="0" smtClean="0"/>
              <a:t> to be</a:t>
            </a:r>
            <a:r>
              <a:rPr lang="en-US" sz="2800" baseline="0" dirty="0" smtClean="0"/>
              <a:t> </a:t>
            </a:r>
            <a:r>
              <a:rPr lang="en-US" sz="2800" dirty="0" smtClean="0"/>
              <a:t>the President and CEO of ACCESS</a:t>
            </a:r>
          </a:p>
          <a:p>
            <a:endParaRPr lang="en-US" sz="2800" dirty="0" smtClean="0"/>
          </a:p>
          <a:p>
            <a:r>
              <a:rPr lang="en-US" sz="2800" baseline="0" dirty="0" smtClean="0"/>
              <a:t>I am proud of our people, </a:t>
            </a:r>
          </a:p>
          <a:p>
            <a:r>
              <a:rPr lang="en-US" sz="2800" baseline="0" dirty="0" smtClean="0"/>
              <a:t>Proud of our organization, proud of our partnerships</a:t>
            </a:r>
          </a:p>
          <a:p>
            <a:r>
              <a:rPr lang="en-US" sz="2800" baseline="0" dirty="0" smtClean="0"/>
              <a:t>And even prouder of all of the wonderful clients, who are now working hard and raising their own families</a:t>
            </a:r>
          </a:p>
          <a:p>
            <a:endParaRPr lang="en-US" sz="2800" baseline="0" dirty="0" smtClean="0"/>
          </a:p>
          <a:p>
            <a:r>
              <a:rPr lang="en-US" sz="2800" baseline="0" dirty="0" smtClean="0"/>
              <a:t>We are in incredible position at ACCESS because we get feedback from clients</a:t>
            </a:r>
          </a:p>
          <a:p>
            <a:endParaRPr lang="en-US" sz="2800" baseline="0" dirty="0" smtClean="0"/>
          </a:p>
          <a:p>
            <a:r>
              <a:rPr lang="en-US" sz="2800" baseline="0" dirty="0" smtClean="0"/>
              <a:t>We hear from them, and we know their lives are better because they have a career</a:t>
            </a:r>
          </a:p>
          <a:p>
            <a:endParaRPr lang="en-US" sz="2800" baseline="0" dirty="0" smtClean="0"/>
          </a:p>
          <a:p>
            <a:r>
              <a:rPr lang="en-US" sz="2800" baseline="0" dirty="0" smtClean="0"/>
              <a:t>We do it with the support of our funders, with the help of our partners</a:t>
            </a:r>
          </a:p>
          <a:p>
            <a:r>
              <a:rPr lang="en-US" sz="2800" baseline="0" dirty="0" smtClean="0"/>
              <a:t>We do under the direction of our Board of Directors, our First Nations, and our people</a:t>
            </a:r>
          </a:p>
          <a:p>
            <a:endParaRPr lang="en-US" sz="28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t>Thank you so much for taking part with us here today</a:t>
            </a:r>
            <a:endParaRPr lang="en-US" sz="2800" baseline="0" dirty="0" smtClean="0"/>
          </a:p>
        </p:txBody>
      </p:sp>
      <p:sp>
        <p:nvSpPr>
          <p:cNvPr id="4" name="Slide Number Placeholder 3"/>
          <p:cNvSpPr>
            <a:spLocks noGrp="1"/>
          </p:cNvSpPr>
          <p:nvPr>
            <p:ph type="sldNum" sz="quarter" idx="10"/>
          </p:nvPr>
        </p:nvSpPr>
        <p:spPr/>
        <p:txBody>
          <a:bodyPr/>
          <a:lstStyle/>
          <a:p>
            <a:fld id="{16894992-3683-460D-A67F-5BDB00460526}" type="slidenum">
              <a:rPr lang="en-US" smtClean="0"/>
              <a:pPr/>
              <a:t>15</a:t>
            </a:fld>
            <a:endParaRPr lang="en-US"/>
          </a:p>
        </p:txBody>
      </p:sp>
    </p:spTree>
    <p:extLst>
      <p:ext uri="{BB962C8B-B14F-4D97-AF65-F5344CB8AC3E}">
        <p14:creationId xmlns="" xmlns:p14="http://schemas.microsoft.com/office/powerpoint/2010/main" val="488975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2800" dirty="0" smtClean="0">
                <a:solidFill>
                  <a:schemeClr val="accent6">
                    <a:lumMod val="75000"/>
                  </a:schemeClr>
                </a:solidFill>
              </a:rPr>
              <a:t>My talk to day will focus on several key topics.</a:t>
            </a:r>
          </a:p>
          <a:p>
            <a:endParaRPr lang="en-US" sz="2800" dirty="0" smtClean="0">
              <a:solidFill>
                <a:schemeClr val="accent6">
                  <a:lumMod val="75000"/>
                </a:schemeClr>
              </a:solidFill>
            </a:endParaRPr>
          </a:p>
          <a:p>
            <a:r>
              <a:rPr lang="en-US" sz="2800" dirty="0" smtClean="0">
                <a:solidFill>
                  <a:schemeClr val="accent6">
                    <a:lumMod val="75000"/>
                  </a:schemeClr>
                </a:solidFill>
              </a:rPr>
              <a:t>I’ll first tell you a bit about my organization ACCESS,</a:t>
            </a:r>
            <a:r>
              <a:rPr lang="en-US" sz="2800" baseline="0" dirty="0" smtClean="0">
                <a:solidFill>
                  <a:schemeClr val="accent6">
                    <a:lumMod val="75000"/>
                  </a:schemeClr>
                </a:solidFill>
              </a:rPr>
              <a:t> and share some funding best practices we have come to understand over our first 18 years of operations.</a:t>
            </a:r>
          </a:p>
          <a:p>
            <a:endParaRPr lang="en-US" sz="2800" baseline="0" dirty="0" smtClean="0">
              <a:solidFill>
                <a:schemeClr val="accent6">
                  <a:lumMod val="75000"/>
                </a:schemeClr>
              </a:solidFill>
            </a:endParaRPr>
          </a:p>
          <a:p>
            <a:r>
              <a:rPr lang="en-US" sz="2800" baseline="0" dirty="0" smtClean="0">
                <a:solidFill>
                  <a:schemeClr val="accent6">
                    <a:lumMod val="75000"/>
                  </a:schemeClr>
                </a:solidFill>
              </a:rPr>
              <a:t>I will tell you what we fund as an organization, including our own Urban Spirit Foundation.</a:t>
            </a:r>
          </a:p>
          <a:p>
            <a:endParaRPr lang="en-US" sz="2800" baseline="0" dirty="0" smtClean="0">
              <a:solidFill>
                <a:schemeClr val="accent6">
                  <a:lumMod val="75000"/>
                </a:schemeClr>
              </a:solidFill>
            </a:endParaRPr>
          </a:p>
          <a:p>
            <a:r>
              <a:rPr lang="en-US" sz="2800" baseline="0" dirty="0" smtClean="0">
                <a:solidFill>
                  <a:schemeClr val="accent6">
                    <a:lumMod val="75000"/>
                  </a:schemeClr>
                </a:solidFill>
              </a:rPr>
              <a:t>And, I will also share a secret to our success – our partnerships.</a:t>
            </a:r>
            <a:endParaRPr lang="en-US" sz="2800" dirty="0">
              <a:solidFill>
                <a:schemeClr val="accent6">
                  <a:lumMod val="75000"/>
                </a:schemeClr>
              </a:solidFill>
            </a:endParaRPr>
          </a:p>
        </p:txBody>
      </p:sp>
      <p:sp>
        <p:nvSpPr>
          <p:cNvPr id="4" name="Slide Number Placeholder 3"/>
          <p:cNvSpPr>
            <a:spLocks noGrp="1"/>
          </p:cNvSpPr>
          <p:nvPr>
            <p:ph type="sldNum" sz="quarter" idx="10"/>
          </p:nvPr>
        </p:nvSpPr>
        <p:spPr/>
        <p:txBody>
          <a:bodyPr/>
          <a:lstStyle/>
          <a:p>
            <a:fld id="{16894992-3683-460D-A67F-5BDB00460526}" type="slidenum">
              <a:rPr lang="en-US" smtClean="0"/>
              <a:pPr/>
              <a:t>2</a:t>
            </a:fld>
            <a:endParaRPr lang="en-US"/>
          </a:p>
        </p:txBody>
      </p:sp>
    </p:spTree>
    <p:extLst>
      <p:ext uri="{BB962C8B-B14F-4D97-AF65-F5344CB8AC3E}">
        <p14:creationId xmlns="" xmlns:p14="http://schemas.microsoft.com/office/powerpoint/2010/main" val="620736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sz="2000" dirty="0" smtClean="0">
                <a:solidFill>
                  <a:schemeClr val="accent6">
                    <a:lumMod val="75000"/>
                  </a:schemeClr>
                </a:solidFill>
              </a:rPr>
              <a:t>ACCESS is the Aboriginal Community</a:t>
            </a:r>
            <a:r>
              <a:rPr lang="en-US" sz="2000" baseline="0" dirty="0" smtClean="0">
                <a:solidFill>
                  <a:schemeClr val="accent6">
                    <a:lumMod val="75000"/>
                  </a:schemeClr>
                </a:solidFill>
              </a:rPr>
              <a:t> Career Employment Services Society</a:t>
            </a:r>
          </a:p>
          <a:p>
            <a:r>
              <a:rPr lang="en-US" sz="2000" baseline="0" dirty="0" smtClean="0">
                <a:solidFill>
                  <a:schemeClr val="accent6">
                    <a:lumMod val="75000"/>
                  </a:schemeClr>
                </a:solidFill>
              </a:rPr>
              <a:t>We have been a non-profit society for the past 18 years, with an Aboriginal Board of Directors, management, and staff.</a:t>
            </a:r>
            <a:endParaRPr lang="en-US" sz="2000" dirty="0" smtClean="0">
              <a:solidFill>
                <a:schemeClr val="accent6">
                  <a:lumMod val="75000"/>
                </a:schemeClr>
              </a:solidFill>
            </a:endParaRPr>
          </a:p>
          <a:p>
            <a:endParaRPr lang="en-US" sz="2000" dirty="0" smtClean="0">
              <a:solidFill>
                <a:schemeClr val="accent6">
                  <a:lumMod val="75000"/>
                </a:schemeClr>
              </a:solidFill>
            </a:endParaRPr>
          </a:p>
          <a:p>
            <a:r>
              <a:rPr lang="en-US" sz="2000" dirty="0" smtClean="0">
                <a:solidFill>
                  <a:schemeClr val="accent6">
                    <a:lumMod val="75000"/>
                  </a:schemeClr>
                </a:solidFill>
              </a:rPr>
              <a:t>ACCESS is a partnership within the Aboriginal community. We have a Mandate to provide employment and training services </a:t>
            </a:r>
          </a:p>
          <a:p>
            <a:r>
              <a:rPr lang="en-US" sz="2000" dirty="0" smtClean="0">
                <a:solidFill>
                  <a:schemeClr val="accent6">
                    <a:lumMod val="75000"/>
                  </a:schemeClr>
                </a:solidFill>
              </a:rPr>
              <a:t>to First Nations and Aboriginal people. </a:t>
            </a:r>
          </a:p>
          <a:p>
            <a:endParaRPr lang="en-US" sz="2000" dirty="0" smtClean="0"/>
          </a:p>
          <a:p>
            <a:r>
              <a:rPr lang="en-US" sz="2000" dirty="0" smtClean="0"/>
              <a:t>ACCESS is the ASET holder for Metro Vancouver and Sunshine Coast. Do people know what I mean when I say ASET holder?</a:t>
            </a:r>
          </a:p>
          <a:p>
            <a:endParaRPr lang="en-US" sz="2000" dirty="0" smtClean="0"/>
          </a:p>
          <a:p>
            <a:r>
              <a:rPr lang="en-US" sz="2000" dirty="0" smtClean="0"/>
              <a:t>The</a:t>
            </a:r>
            <a:r>
              <a:rPr lang="en-US" sz="2000" baseline="0" dirty="0" smtClean="0"/>
              <a:t> federal government funds employment and training services for Aboriginal people through a network of community-based agencies called: Aboriginal Skills, Employment and Training agencies or ASETs.</a:t>
            </a:r>
          </a:p>
          <a:p>
            <a:endParaRPr lang="en-US" sz="2000" baseline="0" dirty="0" smtClean="0"/>
          </a:p>
          <a:p>
            <a:r>
              <a:rPr lang="en-US" sz="2000" baseline="0" dirty="0" smtClean="0">
                <a:solidFill>
                  <a:schemeClr val="accent6">
                    <a:lumMod val="75000"/>
                  </a:schemeClr>
                </a:solidFill>
              </a:rPr>
              <a:t>So we serve the urban Aboriginal population of Greater Vancouver, and more recently, the five First Nations in the region:</a:t>
            </a:r>
          </a:p>
          <a:p>
            <a:pPr>
              <a:buFont typeface="Arial" pitchFamily="34" charset="0"/>
              <a:buChar char="•"/>
            </a:pPr>
            <a:r>
              <a:rPr lang="en-US" sz="2000" baseline="0" dirty="0" smtClean="0">
                <a:solidFill>
                  <a:schemeClr val="accent6">
                    <a:lumMod val="75000"/>
                  </a:schemeClr>
                </a:solidFill>
              </a:rPr>
              <a:t> Musqueam,  Squamish,  </a:t>
            </a:r>
            <a:r>
              <a:rPr lang="en-US" sz="2000" baseline="0" dirty="0" err="1" smtClean="0">
                <a:solidFill>
                  <a:schemeClr val="accent6">
                    <a:lumMod val="75000"/>
                  </a:schemeClr>
                </a:solidFill>
              </a:rPr>
              <a:t>Tsleil’waututh</a:t>
            </a:r>
            <a:r>
              <a:rPr lang="en-US" sz="2000" baseline="0" dirty="0" smtClean="0">
                <a:solidFill>
                  <a:schemeClr val="accent6">
                    <a:lumMod val="75000"/>
                  </a:schemeClr>
                </a:solidFill>
              </a:rPr>
              <a:t>,  Tsawwassen,  and Sechelt on the Sunshine Coast</a:t>
            </a:r>
          </a:p>
          <a:p>
            <a:endParaRPr lang="en-US" sz="2000" baseline="0" dirty="0" smtClean="0"/>
          </a:p>
          <a:p>
            <a:r>
              <a:rPr lang="en-US" sz="2000" baseline="0" dirty="0" smtClean="0"/>
              <a:t>We are demand-driven, which means we respond to the demand for jobs and skills form employers, to enhance and match the skills and career hopes from our clients.</a:t>
            </a:r>
          </a:p>
          <a:p>
            <a:endParaRPr lang="en-US" sz="2000" baseline="0" dirty="0" smtClean="0"/>
          </a:p>
          <a:p>
            <a:r>
              <a:rPr lang="en-US" sz="2000" baseline="0" dirty="0" smtClean="0">
                <a:solidFill>
                  <a:schemeClr val="accent6">
                    <a:lumMod val="75000"/>
                  </a:schemeClr>
                </a:solidFill>
              </a:rPr>
              <a:t>We have partnerships with dozens of agencies, including key Aboriginal partners like the Native Education College, the Vancouver Aboriginal Friendship Centre, and the United Native Youth Association. </a:t>
            </a:r>
          </a:p>
          <a:p>
            <a:r>
              <a:rPr lang="en-US" sz="2000" baseline="0" dirty="0" smtClean="0"/>
              <a:t>We also have a partnerships in Surrey with two other ASET holders, the </a:t>
            </a:r>
            <a:r>
              <a:rPr lang="en-US" sz="2000" baseline="0" dirty="0" err="1" smtClean="0"/>
              <a:t>Sto:lo</a:t>
            </a:r>
            <a:r>
              <a:rPr lang="en-US" sz="2000" baseline="0" dirty="0" smtClean="0"/>
              <a:t> and the </a:t>
            </a:r>
            <a:r>
              <a:rPr lang="en-US" sz="2000" baseline="0" dirty="0" err="1" smtClean="0"/>
              <a:t>Metis</a:t>
            </a:r>
            <a:r>
              <a:rPr lang="en-US" sz="2000" baseline="0" dirty="0" smtClean="0"/>
              <a:t>. </a:t>
            </a:r>
          </a:p>
          <a:p>
            <a:endParaRPr lang="en-US" sz="2000" baseline="0" dirty="0" smtClean="0"/>
          </a:p>
          <a:p>
            <a:r>
              <a:rPr lang="en-US" sz="2000" baseline="0" dirty="0" smtClean="0">
                <a:solidFill>
                  <a:schemeClr val="accent6">
                    <a:lumMod val="75000"/>
                  </a:schemeClr>
                </a:solidFill>
              </a:rPr>
              <a:t>In 2015, our total budget was </a:t>
            </a:r>
            <a:r>
              <a:rPr lang="en-US" sz="2000" dirty="0" smtClean="0">
                <a:solidFill>
                  <a:schemeClr val="accent6">
                    <a:lumMod val="75000"/>
                  </a:schemeClr>
                </a:solidFill>
              </a:rPr>
              <a:t>$13.1 million </a:t>
            </a:r>
          </a:p>
          <a:p>
            <a:pPr>
              <a:buClr>
                <a:srgbClr val="FF0000"/>
              </a:buClr>
            </a:pPr>
            <a:r>
              <a:rPr lang="en-US" sz="2000" dirty="0" smtClean="0">
                <a:solidFill>
                  <a:schemeClr val="accent6">
                    <a:lumMod val="75000"/>
                  </a:schemeClr>
                </a:solidFill>
              </a:rPr>
              <a:t>Of that, 46.6% in ASET funds, and 53.4% in funds from governments and other partners</a:t>
            </a:r>
          </a:p>
          <a:p>
            <a:pPr>
              <a:buClr>
                <a:srgbClr val="FF0000"/>
              </a:buClr>
            </a:pPr>
            <a:r>
              <a:rPr lang="en-US" sz="2000" dirty="0" smtClean="0">
                <a:solidFill>
                  <a:schemeClr val="accent6">
                    <a:lumMod val="75000"/>
                  </a:schemeClr>
                </a:solidFill>
              </a:rPr>
              <a:t>We are very happy that only 7.9% of the budget goes to admin costs, and the bulk goes to client services.</a:t>
            </a:r>
          </a:p>
          <a:p>
            <a:endParaRPr lang="en-US" sz="1400" dirty="0" smtClean="0"/>
          </a:p>
          <a:p>
            <a:endParaRPr lang="en-US" sz="1400" baseline="0" dirty="0" smtClean="0"/>
          </a:p>
          <a:p>
            <a:endParaRPr lang="en-US" sz="1400" baseline="0" dirty="0" smtClean="0"/>
          </a:p>
        </p:txBody>
      </p:sp>
      <p:sp>
        <p:nvSpPr>
          <p:cNvPr id="4" name="Slide Number Placeholder 3"/>
          <p:cNvSpPr>
            <a:spLocks noGrp="1"/>
          </p:cNvSpPr>
          <p:nvPr>
            <p:ph type="sldNum" sz="quarter" idx="10"/>
          </p:nvPr>
        </p:nvSpPr>
        <p:spPr/>
        <p:txBody>
          <a:bodyPr/>
          <a:lstStyle/>
          <a:p>
            <a:fld id="{16894992-3683-460D-A67F-5BDB00460526}" type="slidenum">
              <a:rPr lang="en-US" smtClean="0"/>
              <a:pPr/>
              <a:t>3</a:t>
            </a:fld>
            <a:endParaRPr lang="en-US"/>
          </a:p>
        </p:txBody>
      </p:sp>
    </p:spTree>
    <p:extLst>
      <p:ext uri="{BB962C8B-B14F-4D97-AF65-F5344CB8AC3E}">
        <p14:creationId xmlns="" xmlns:p14="http://schemas.microsoft.com/office/powerpoint/2010/main" val="303629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r>
              <a:rPr lang="en-US" sz="2000" dirty="0" smtClean="0"/>
              <a:t>So what does ACCESS do with all that money, and the mandate to promote employment?</a:t>
            </a:r>
          </a:p>
          <a:p>
            <a:r>
              <a:rPr lang="en-US" sz="2000" dirty="0" smtClean="0"/>
              <a:t>ACCESS operates</a:t>
            </a:r>
            <a:r>
              <a:rPr lang="en-US" sz="2000" baseline="0" dirty="0" smtClean="0"/>
              <a:t> with 7 main Departments. I’ll describe each as they have specific but overlapping functions.</a:t>
            </a:r>
          </a:p>
          <a:p>
            <a:r>
              <a:rPr lang="en-US" sz="2000" baseline="0" dirty="0" smtClean="0"/>
              <a:t/>
            </a:r>
            <a:br>
              <a:rPr lang="en-US" sz="2000" baseline="0" dirty="0" smtClean="0"/>
            </a:br>
            <a:r>
              <a:rPr lang="en-US" sz="2400" b="1" baseline="0" dirty="0" smtClean="0"/>
              <a:t>1) EAS – Employment Assistance Services</a:t>
            </a:r>
            <a:endParaRPr lang="en-US" sz="2000" b="1" baseline="0" dirty="0" smtClean="0"/>
          </a:p>
          <a:p>
            <a:r>
              <a:rPr lang="en-US" sz="2000" baseline="0" dirty="0" smtClean="0"/>
              <a:t>Usually the first point of contact for clients. They meet employment counselors who screen and assess clients, and provide career direction. And most importantly, referrals to our other services</a:t>
            </a:r>
          </a:p>
          <a:p>
            <a:endParaRPr lang="en-US" sz="2000" baseline="0" dirty="0" smtClean="0"/>
          </a:p>
          <a:p>
            <a:r>
              <a:rPr lang="en-US" sz="2400" b="1" baseline="0" dirty="0" smtClean="0"/>
              <a:t>2) ESAF – Essential Skills for Aboriginal Futures</a:t>
            </a:r>
          </a:p>
          <a:p>
            <a:r>
              <a:rPr lang="en-US" sz="2000" baseline="0" dirty="0" smtClean="0"/>
              <a:t>A unique Essential Skills Lab, that tailors Essential Skills assessments and upgrading, to the needs and requirements for specific jobs and specific employers. It is the foundation for all future success.</a:t>
            </a:r>
          </a:p>
          <a:p>
            <a:endParaRPr lang="en-US" sz="2000" baseline="0" dirty="0" smtClean="0"/>
          </a:p>
          <a:p>
            <a:r>
              <a:rPr lang="en-US" sz="2400" b="1" baseline="0" dirty="0" smtClean="0"/>
              <a:t>3) Trades </a:t>
            </a:r>
          </a:p>
          <a:p>
            <a:r>
              <a:rPr lang="en-US" sz="2000" baseline="0" dirty="0" smtClean="0"/>
              <a:t>We provide specific training and apprenticeship services for those who want careers in the skilled trades.</a:t>
            </a:r>
          </a:p>
          <a:p>
            <a:r>
              <a:rPr lang="en-US" sz="2000" baseline="0" dirty="0" smtClean="0"/>
              <a:t>We fund both single seat purchase for apprenticeship technical training, and group training programs for specific projects or industries. </a:t>
            </a:r>
            <a:r>
              <a:rPr lang="en-US" sz="2000" dirty="0" smtClean="0"/>
              <a:t>ACCESS Trades staff work with clients from green to red. From pre-apprenticeship,</a:t>
            </a:r>
            <a:r>
              <a:rPr lang="en-US" sz="2000" baseline="0" dirty="0" smtClean="0"/>
              <a:t> to apprenticeship training and jobs, all the way through to Red Seal</a:t>
            </a:r>
          </a:p>
          <a:p>
            <a:endParaRPr lang="en-US" sz="2000" baseline="0" dirty="0" smtClean="0"/>
          </a:p>
          <a:p>
            <a:r>
              <a:rPr lang="en-US" sz="2400" b="1" baseline="0" dirty="0" smtClean="0"/>
              <a:t>4) Programs</a:t>
            </a:r>
          </a:p>
          <a:p>
            <a:r>
              <a:rPr lang="en-US" sz="2000" baseline="0" dirty="0" smtClean="0"/>
              <a:t>Our Programs Department partners with other agencies to provide job and employment specific training. </a:t>
            </a:r>
          </a:p>
          <a:p>
            <a:r>
              <a:rPr lang="en-US" sz="2000" baseline="0" dirty="0" smtClean="0"/>
              <a:t>Key projects are Summer Students, Pre-employment Programs, and Skill Enhancement Programs.  ACCESS flows over $3 million to the five First Nations for training programs and daycare.</a:t>
            </a:r>
          </a:p>
          <a:p>
            <a:endParaRPr lang="en-US" sz="2000" dirty="0" smtClean="0"/>
          </a:p>
          <a:p>
            <a:r>
              <a:rPr lang="en-US" sz="2400" b="1" baseline="0" dirty="0" smtClean="0"/>
              <a:t>5) </a:t>
            </a:r>
            <a:r>
              <a:rPr lang="en-US" sz="2400" b="1" baseline="0" dirty="0" err="1" smtClean="0"/>
              <a:t>BladeRunners</a:t>
            </a:r>
            <a:endParaRPr lang="en-US" sz="2400" b="1" baseline="0" dirty="0" smtClean="0"/>
          </a:p>
          <a:p>
            <a:r>
              <a:rPr lang="en-US" sz="2000" baseline="0" dirty="0" err="1" smtClean="0"/>
              <a:t>BladeRunners</a:t>
            </a:r>
            <a:r>
              <a:rPr lang="en-US" sz="2000" baseline="0" dirty="0" smtClean="0"/>
              <a:t> is a provincially funded program for at risk youth.  ACCESS manages the funding for 20 </a:t>
            </a:r>
            <a:r>
              <a:rPr lang="en-US" sz="2000" baseline="0" dirty="0" err="1" smtClean="0"/>
              <a:t>BladeRunners</a:t>
            </a:r>
            <a:r>
              <a:rPr lang="en-US" sz="2000" baseline="0" dirty="0" smtClean="0"/>
              <a:t> sites across the province. Through </a:t>
            </a:r>
            <a:r>
              <a:rPr lang="en-US" sz="2000" baseline="0" dirty="0" err="1" smtClean="0"/>
              <a:t>BladeRunners</a:t>
            </a:r>
            <a:r>
              <a:rPr lang="en-US" sz="2000" baseline="0" dirty="0" smtClean="0"/>
              <a:t> youth gain provides entry-level construction skills, safety certifications,  and employment opportunities.</a:t>
            </a:r>
          </a:p>
          <a:p>
            <a:endParaRPr lang="en-US" sz="2000" baseline="0" dirty="0" smtClean="0"/>
          </a:p>
          <a:p>
            <a:r>
              <a:rPr lang="en-US" sz="2400" b="1" baseline="0" dirty="0" smtClean="0"/>
              <a:t>6) Urban Spirit Foundation</a:t>
            </a:r>
          </a:p>
          <a:p>
            <a:r>
              <a:rPr lang="en-US" sz="2000" baseline="0" dirty="0" smtClean="0"/>
              <a:t>Several years ago we launched a registered charity to be able to take in donations, and to direct these funds to gaps in the system. I will explain more about this a little later.</a:t>
            </a:r>
          </a:p>
          <a:p>
            <a:endParaRPr lang="en-US" sz="2000" dirty="0" smtClean="0"/>
          </a:p>
          <a:p>
            <a:r>
              <a:rPr lang="en-US" sz="2400" b="1" baseline="0" dirty="0" smtClean="0"/>
              <a:t>7) Corporate Services</a:t>
            </a:r>
          </a:p>
          <a:p>
            <a:r>
              <a:rPr lang="en-US" sz="2000" baseline="0" dirty="0" smtClean="0"/>
              <a:t>One of the secrets to our success is our Corporate Services Department. While the other departments deal with clients, our Corporate team deals with the finances, and the extensive reporting required for governments and other funders and partner. </a:t>
            </a:r>
          </a:p>
          <a:p>
            <a:endParaRPr lang="en-US" sz="1600" baseline="0" dirty="0" smtClean="0"/>
          </a:p>
        </p:txBody>
      </p:sp>
      <p:sp>
        <p:nvSpPr>
          <p:cNvPr id="4" name="Slide Number Placeholder 3"/>
          <p:cNvSpPr>
            <a:spLocks noGrp="1"/>
          </p:cNvSpPr>
          <p:nvPr>
            <p:ph type="sldNum" sz="quarter" idx="10"/>
          </p:nvPr>
        </p:nvSpPr>
        <p:spPr/>
        <p:txBody>
          <a:bodyPr/>
          <a:lstStyle/>
          <a:p>
            <a:fld id="{16894992-3683-460D-A67F-5BDB00460526}" type="slidenum">
              <a:rPr lang="en-US" smtClean="0"/>
              <a:pPr/>
              <a:t>4</a:t>
            </a:fld>
            <a:endParaRPr lang="en-US"/>
          </a:p>
        </p:txBody>
      </p:sp>
    </p:spTree>
    <p:extLst>
      <p:ext uri="{BB962C8B-B14F-4D97-AF65-F5344CB8AC3E}">
        <p14:creationId xmlns="" xmlns:p14="http://schemas.microsoft.com/office/powerpoint/2010/main" val="680059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2400" dirty="0" smtClean="0"/>
              <a:t>ACCESS provides the full spectrum of employment and training services</a:t>
            </a:r>
          </a:p>
          <a:p>
            <a:endParaRPr lang="en-US" sz="2400" dirty="0" smtClean="0"/>
          </a:p>
          <a:p>
            <a:r>
              <a:rPr lang="en-US" sz="2400" dirty="0" smtClean="0"/>
              <a:t>We recruit clients and conduct a detailed intake</a:t>
            </a:r>
          </a:p>
          <a:p>
            <a:r>
              <a:rPr lang="en-US" sz="2400" dirty="0" smtClean="0"/>
              <a:t>We access funds for clients from multiple sources</a:t>
            </a:r>
          </a:p>
          <a:p>
            <a:r>
              <a:rPr lang="en-US" sz="2400" dirty="0" smtClean="0"/>
              <a:t>We provide training and supports while training</a:t>
            </a:r>
          </a:p>
          <a:p>
            <a:r>
              <a:rPr lang="en-US" sz="2400" dirty="0" smtClean="0"/>
              <a:t>We facilitate</a:t>
            </a:r>
            <a:r>
              <a:rPr lang="en-US" sz="2400" baseline="0" dirty="0" smtClean="0"/>
              <a:t> e</a:t>
            </a:r>
            <a:r>
              <a:rPr lang="en-US" sz="2400" dirty="0" smtClean="0"/>
              <a:t>mployment, including job search skills and referrals</a:t>
            </a:r>
          </a:p>
          <a:p>
            <a:endParaRPr lang="en-US" sz="2400" dirty="0" smtClean="0"/>
          </a:p>
          <a:p>
            <a:r>
              <a:rPr lang="en-US" sz="2400" baseline="0" dirty="0" smtClean="0"/>
              <a:t>But we know, and you know, there are so many cracks in the system for our people to fall through</a:t>
            </a:r>
          </a:p>
          <a:p>
            <a:endParaRPr lang="en-US" sz="2400" baseline="0" dirty="0" smtClean="0"/>
          </a:p>
          <a:p>
            <a:r>
              <a:rPr lang="en-US" sz="2400" baseline="0" dirty="0" smtClean="0"/>
              <a:t>ACCESS works hard to give our clients the full range of support they need to succeed</a:t>
            </a:r>
            <a:endParaRPr lang="en-US" sz="2400" dirty="0" smtClean="0"/>
          </a:p>
          <a:p>
            <a:r>
              <a:rPr lang="en-US" sz="2400" baseline="0" dirty="0" smtClean="0"/>
              <a:t>of support they need to succeed. </a:t>
            </a:r>
          </a:p>
          <a:p>
            <a:endParaRPr lang="en-US" sz="2400" baseline="0" dirty="0" smtClean="0"/>
          </a:p>
          <a:p>
            <a:r>
              <a:rPr lang="en-US" sz="2400" baseline="0" dirty="0" smtClean="0"/>
              <a:t>That’s why when we accept a client, they go through our other key departments like EAS and Essential Skills, so we know they get the best support we can offer</a:t>
            </a:r>
            <a:endParaRPr lang="en-US" sz="2400" dirty="0" smtClean="0"/>
          </a:p>
          <a:p>
            <a:endParaRPr lang="en-US" dirty="0"/>
          </a:p>
        </p:txBody>
      </p:sp>
      <p:sp>
        <p:nvSpPr>
          <p:cNvPr id="4" name="Slide Number Placeholder 3"/>
          <p:cNvSpPr>
            <a:spLocks noGrp="1"/>
          </p:cNvSpPr>
          <p:nvPr>
            <p:ph type="sldNum" sz="quarter" idx="10"/>
          </p:nvPr>
        </p:nvSpPr>
        <p:spPr/>
        <p:txBody>
          <a:bodyPr/>
          <a:lstStyle/>
          <a:p>
            <a:fld id="{16894992-3683-460D-A67F-5BDB00460526}" type="slidenum">
              <a:rPr lang="en-US" smtClean="0"/>
              <a:pPr/>
              <a:t>5</a:t>
            </a:fld>
            <a:endParaRPr lang="en-US"/>
          </a:p>
        </p:txBody>
      </p:sp>
    </p:spTree>
    <p:extLst>
      <p:ext uri="{BB962C8B-B14F-4D97-AF65-F5344CB8AC3E}">
        <p14:creationId xmlns="" xmlns:p14="http://schemas.microsoft.com/office/powerpoint/2010/main" val="3297187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sz="2400" baseline="0" dirty="0" smtClean="0">
                <a:solidFill>
                  <a:schemeClr val="accent6">
                    <a:lumMod val="75000"/>
                  </a:schemeClr>
                </a:solidFill>
              </a:rPr>
              <a:t>ACCESS gets results. Good results. Really good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accent6">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solidFill>
                  <a:schemeClr val="accent6">
                    <a:lumMod val="75000"/>
                  </a:schemeClr>
                </a:solidFill>
              </a:rPr>
              <a:t>In 2015/16, we served:</a:t>
            </a:r>
          </a:p>
          <a:p>
            <a:pPr>
              <a:buFont typeface="Arial" pitchFamily="34" charset="0"/>
              <a:buChar char="•"/>
            </a:pPr>
            <a:r>
              <a:rPr lang="en-US" sz="2400" baseline="0" dirty="0" smtClean="0">
                <a:solidFill>
                  <a:schemeClr val="accent6">
                    <a:lumMod val="75000"/>
                  </a:schemeClr>
                </a:solidFill>
              </a:rPr>
              <a:t> 2,297 clients across all locations</a:t>
            </a:r>
          </a:p>
          <a:p>
            <a:pPr>
              <a:buFont typeface="Arial" pitchFamily="34" charset="0"/>
              <a:buChar char="•"/>
            </a:pPr>
            <a:r>
              <a:rPr lang="en-US" sz="2400" baseline="0" dirty="0" smtClean="0">
                <a:solidFill>
                  <a:schemeClr val="accent6">
                    <a:lumMod val="75000"/>
                  </a:schemeClr>
                </a:solidFill>
              </a:rPr>
              <a:t> 239 persons with disabilities</a:t>
            </a:r>
          </a:p>
          <a:p>
            <a:pPr>
              <a:buFont typeface="Arial" pitchFamily="34" charset="0"/>
              <a:buChar char="•"/>
            </a:pPr>
            <a:r>
              <a:rPr lang="en-US" sz="2400" baseline="0" dirty="0" smtClean="0">
                <a:solidFill>
                  <a:schemeClr val="accent6">
                    <a:lumMod val="75000"/>
                  </a:schemeClr>
                </a:solidFill>
              </a:rPr>
              <a:t> 1,124 youth</a:t>
            </a:r>
          </a:p>
          <a:p>
            <a:pPr>
              <a:buFont typeface="Arial" pitchFamily="34" charset="0"/>
              <a:buChar char="•"/>
            </a:pPr>
            <a:r>
              <a:rPr lang="en-US" sz="2400" baseline="0" dirty="0" smtClean="0">
                <a:solidFill>
                  <a:schemeClr val="accent6">
                    <a:lumMod val="75000"/>
                  </a:schemeClr>
                </a:solidFill>
              </a:rPr>
              <a:t> 504 became directly employed</a:t>
            </a:r>
          </a:p>
          <a:p>
            <a:endParaRPr lang="en-US"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solidFill>
                  <a:schemeClr val="accent6">
                    <a:lumMod val="75000"/>
                  </a:schemeClr>
                </a:solidFill>
              </a:rPr>
              <a:t>That means 504 Indigenous people in the Greater Vancouver area that are now able to chart their own career, pay their own bills, support their own family, build their own community.</a:t>
            </a:r>
          </a:p>
          <a:p>
            <a:endParaRPr lang="en-US" sz="2400" baseline="0" dirty="0" smtClean="0"/>
          </a:p>
          <a:p>
            <a:r>
              <a:rPr lang="en-US" sz="2400" baseline="0" dirty="0" smtClean="0"/>
              <a:t>Each of our Departments added to our success:</a:t>
            </a:r>
          </a:p>
          <a:p>
            <a:pPr>
              <a:buFont typeface="Arial" pitchFamily="34" charset="0"/>
              <a:buChar char="•"/>
            </a:pPr>
            <a:r>
              <a:rPr lang="en-US" sz="2400" baseline="0" dirty="0" smtClean="0"/>
              <a:t> Employment Assistance conducted intakes for almost 2,300 clients over our 3 locations in Vancouver and Surrey</a:t>
            </a:r>
          </a:p>
          <a:p>
            <a:pPr>
              <a:buFont typeface="Arial" pitchFamily="34" charset="0"/>
              <a:buChar char="•"/>
            </a:pPr>
            <a:r>
              <a:rPr lang="en-US" sz="2400" baseline="0" dirty="0" smtClean="0"/>
              <a:t> ESAF ran programs to support the Trades and the City of Vancouver’s call centre</a:t>
            </a:r>
          </a:p>
          <a:p>
            <a:pPr>
              <a:buFont typeface="Arial" pitchFamily="34" charset="0"/>
              <a:buChar char="•"/>
            </a:pPr>
            <a:r>
              <a:rPr lang="en-US" sz="2400" baseline="0" dirty="0" smtClean="0"/>
              <a:t> ACCESS Trades manages 521 apprentices in 37 different trades ranging from 210 in Level 1 apprenticeships to 58 with Red Seals. They also found the time to forge a partnership with Seaspan and the Coast Salish Employment and Training Society, our sister ASET holder on southern Vancouver Island.</a:t>
            </a:r>
          </a:p>
          <a:p>
            <a:pPr>
              <a:buFont typeface="Arial" pitchFamily="34" charset="0"/>
              <a:buChar char="•"/>
            </a:pPr>
            <a:r>
              <a:rPr lang="en-US" sz="2400" baseline="0" dirty="0" smtClean="0"/>
              <a:t> In addition, </a:t>
            </a:r>
            <a:r>
              <a:rPr lang="en-US" sz="2400" baseline="0" dirty="0" err="1" smtClean="0"/>
              <a:t>BladeRunners</a:t>
            </a:r>
            <a:r>
              <a:rPr lang="en-US" sz="2400" baseline="0" dirty="0" smtClean="0"/>
              <a:t> served 1,109 clients over 20 sub-agreements, including 145 by ACCESS alone.</a:t>
            </a:r>
          </a:p>
          <a:p>
            <a:endParaRPr lang="en-US" sz="2400" baseline="0" dirty="0" smtClean="0"/>
          </a:p>
          <a:p>
            <a:r>
              <a:rPr lang="en-US" sz="2400" baseline="0" dirty="0" smtClean="0"/>
              <a:t>Our First Nation partners also had success:</a:t>
            </a:r>
          </a:p>
          <a:p>
            <a:pPr>
              <a:buFont typeface="Arial" pitchFamily="34" charset="0"/>
              <a:buChar char="•"/>
            </a:pPr>
            <a:r>
              <a:rPr lang="en-US" sz="2400" baseline="0" dirty="0" smtClean="0"/>
              <a:t>Squamish Nation also utilizes multiple partners to fund their key programs and like the </a:t>
            </a:r>
            <a:r>
              <a:rPr lang="en-US" sz="2400" baseline="0" dirty="0" err="1" smtClean="0"/>
              <a:t>Stistma</a:t>
            </a:r>
            <a:r>
              <a:rPr lang="en-US" sz="2400" baseline="0" dirty="0" smtClean="0"/>
              <a:t>, Eslha7an, and the Squamish Nation Trades Centre</a:t>
            </a:r>
          </a:p>
          <a:p>
            <a:pPr>
              <a:buFont typeface="Arial" pitchFamily="34" charset="0"/>
              <a:buChar char="•"/>
            </a:pPr>
            <a:r>
              <a:rPr lang="en-US" sz="2400" baseline="0" dirty="0" smtClean="0"/>
              <a:t>Musqueam ran a landscaping course to meet the demands of their area, and the 3 golf courses they own</a:t>
            </a:r>
          </a:p>
          <a:p>
            <a:pPr>
              <a:buFont typeface="Arial" pitchFamily="34" charset="0"/>
              <a:buChar char="•"/>
            </a:pPr>
            <a:r>
              <a:rPr lang="en-US" sz="2400" baseline="0" dirty="0" err="1" smtClean="0"/>
              <a:t>Tsleil’waututh</a:t>
            </a:r>
            <a:r>
              <a:rPr lang="en-US" sz="2400" baseline="0" dirty="0" smtClean="0"/>
              <a:t> ran an Essential Skills program</a:t>
            </a:r>
          </a:p>
          <a:p>
            <a:pPr>
              <a:buFont typeface="Arial" pitchFamily="34" charset="0"/>
              <a:buChar char="•"/>
            </a:pPr>
            <a:r>
              <a:rPr lang="en-US" sz="2400" baseline="0" dirty="0" smtClean="0"/>
              <a:t>Tsawwassen addressed the demand with their new mall and industrial park, with programs for cashiers and warehouse workers</a:t>
            </a:r>
          </a:p>
          <a:p>
            <a:pPr>
              <a:buFont typeface="Arial" pitchFamily="34" charset="0"/>
              <a:buChar char="•"/>
            </a:pPr>
            <a:r>
              <a:rPr lang="en-US" sz="2400" baseline="0" dirty="0" smtClean="0"/>
              <a:t>And Sechelt ran a Forestry program to meet the needs of their local employers</a:t>
            </a:r>
          </a:p>
          <a:p>
            <a:endParaRPr lang="en-US" sz="2400" baseline="0" dirty="0" smtClean="0"/>
          </a:p>
          <a:p>
            <a:r>
              <a:rPr lang="en-US" sz="2400" baseline="0" dirty="0" smtClean="0">
                <a:solidFill>
                  <a:schemeClr val="accent6">
                    <a:lumMod val="75000"/>
                  </a:schemeClr>
                </a:solidFill>
              </a:rPr>
              <a:t>We are very proud of that.</a:t>
            </a:r>
          </a:p>
          <a:p>
            <a:endParaRPr lang="en-US" sz="2400" baseline="0" dirty="0" smtClean="0"/>
          </a:p>
          <a:p>
            <a:endParaRPr lang="en-US" sz="1600" baseline="0" dirty="0" smtClean="0"/>
          </a:p>
          <a:p>
            <a:endParaRPr lang="en-US" sz="1600" baseline="0" dirty="0" smtClean="0"/>
          </a:p>
          <a:p>
            <a:endParaRPr lang="en-US" sz="1600" baseline="0" dirty="0" smtClean="0"/>
          </a:p>
          <a:p>
            <a:endParaRPr lang="en-US" sz="1600" baseline="0" dirty="0" smtClean="0"/>
          </a:p>
        </p:txBody>
      </p:sp>
      <p:sp>
        <p:nvSpPr>
          <p:cNvPr id="4" name="Slide Number Placeholder 3"/>
          <p:cNvSpPr>
            <a:spLocks noGrp="1"/>
          </p:cNvSpPr>
          <p:nvPr>
            <p:ph type="sldNum" sz="quarter" idx="10"/>
          </p:nvPr>
        </p:nvSpPr>
        <p:spPr/>
        <p:txBody>
          <a:bodyPr/>
          <a:lstStyle/>
          <a:p>
            <a:fld id="{16894992-3683-460D-A67F-5BDB00460526}" type="slidenum">
              <a:rPr lang="en-US" smtClean="0"/>
              <a:pPr/>
              <a:t>6</a:t>
            </a:fld>
            <a:endParaRPr lang="en-US"/>
          </a:p>
        </p:txBody>
      </p:sp>
    </p:spTree>
    <p:extLst>
      <p:ext uri="{BB962C8B-B14F-4D97-AF65-F5344CB8AC3E}">
        <p14:creationId xmlns="" xmlns:p14="http://schemas.microsoft.com/office/powerpoint/2010/main" val="3299642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2400" dirty="0" smtClean="0">
                <a:solidFill>
                  <a:schemeClr val="accent6">
                    <a:lumMod val="75000"/>
                  </a:schemeClr>
                </a:solidFill>
              </a:rPr>
              <a:t>At ACCESS we are NOT</a:t>
            </a:r>
            <a:r>
              <a:rPr lang="en-US" sz="2400" baseline="0" dirty="0" smtClean="0">
                <a:solidFill>
                  <a:schemeClr val="accent6">
                    <a:lumMod val="75000"/>
                  </a:schemeClr>
                </a:solidFill>
              </a:rPr>
              <a:t> driven by money.</a:t>
            </a:r>
          </a:p>
          <a:p>
            <a:r>
              <a:rPr lang="en-US" sz="2400" baseline="0" dirty="0" smtClean="0">
                <a:solidFill>
                  <a:schemeClr val="accent6">
                    <a:lumMod val="75000"/>
                  </a:schemeClr>
                </a:solidFill>
              </a:rPr>
              <a:t>We are driven by the needs of our clients, and by results.</a:t>
            </a:r>
          </a:p>
          <a:p>
            <a:endParaRPr lang="en-US" sz="2400" baseline="0" dirty="0" smtClean="0">
              <a:solidFill>
                <a:schemeClr val="accent6">
                  <a:lumMod val="75000"/>
                </a:schemeClr>
              </a:solidFill>
            </a:endParaRPr>
          </a:p>
          <a:p>
            <a:r>
              <a:rPr lang="en-US" sz="2400" baseline="0" dirty="0" smtClean="0">
                <a:solidFill>
                  <a:schemeClr val="accent6">
                    <a:lumMod val="75000"/>
                  </a:schemeClr>
                </a:solidFill>
              </a:rPr>
              <a:t>Everything we do has a purpose, everything we do has a plan.</a:t>
            </a:r>
          </a:p>
          <a:p>
            <a:endParaRPr lang="en-US" sz="2400" baseline="0" dirty="0" smtClean="0">
              <a:solidFill>
                <a:schemeClr val="accent6">
                  <a:lumMod val="75000"/>
                </a:schemeClr>
              </a:solidFill>
            </a:endParaRPr>
          </a:p>
          <a:p>
            <a:r>
              <a:rPr lang="en-US" sz="2400" baseline="0" dirty="0" smtClean="0">
                <a:solidFill>
                  <a:schemeClr val="accent6">
                    <a:lumMod val="75000"/>
                  </a:schemeClr>
                </a:solidFill>
              </a:rPr>
              <a:t>Chasing dollars takes time, and can easily lead us off track.</a:t>
            </a:r>
          </a:p>
          <a:p>
            <a:r>
              <a:rPr lang="en-US" sz="2400" baseline="0" dirty="0" smtClean="0">
                <a:solidFill>
                  <a:schemeClr val="accent6">
                    <a:lumMod val="75000"/>
                  </a:schemeClr>
                </a:solidFill>
              </a:rPr>
              <a:t>Every fund we apply for, every partnership we establish, takes valuable time away from clients, away from our core purpose.</a:t>
            </a:r>
          </a:p>
          <a:p>
            <a:r>
              <a:rPr lang="en-US" sz="2400" baseline="0" dirty="0" smtClean="0">
                <a:solidFill>
                  <a:schemeClr val="accent6">
                    <a:lumMod val="75000"/>
                  </a:schemeClr>
                </a:solidFill>
              </a:rPr>
              <a:t>So it better be valuable, it better be useful.</a:t>
            </a:r>
          </a:p>
          <a:p>
            <a:endParaRPr lang="en-US" sz="2400" baseline="0" dirty="0" smtClean="0">
              <a:solidFill>
                <a:schemeClr val="accent6">
                  <a:lumMod val="75000"/>
                </a:schemeClr>
              </a:solidFill>
            </a:endParaRPr>
          </a:p>
          <a:p>
            <a:r>
              <a:rPr lang="en-US" sz="2400" baseline="0" dirty="0" smtClean="0">
                <a:solidFill>
                  <a:schemeClr val="accent6">
                    <a:lumMod val="75000"/>
                  </a:schemeClr>
                </a:solidFill>
              </a:rPr>
              <a:t>When we take on a new fund, a new project, we have a plan to implement it from start to finish.</a:t>
            </a:r>
          </a:p>
          <a:p>
            <a:r>
              <a:rPr lang="en-US" sz="2400" baseline="0" dirty="0" smtClean="0">
                <a:solidFill>
                  <a:schemeClr val="accent6">
                    <a:lumMod val="75000"/>
                  </a:schemeClr>
                </a:solidFill>
              </a:rPr>
              <a:t>We judge whether or not it makes economic sense and provides long term opportunities for our clients.</a:t>
            </a:r>
            <a:endParaRPr lang="en-US" sz="2400" dirty="0" smtClean="0">
              <a:solidFill>
                <a:schemeClr val="accent6">
                  <a:lumMod val="75000"/>
                </a:schemeClr>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16894992-3683-460D-A67F-5BDB00460526}" type="slidenum">
              <a:rPr lang="en-US" smtClean="0"/>
              <a:pPr/>
              <a:t>7</a:t>
            </a:fld>
            <a:endParaRPr lang="en-US"/>
          </a:p>
        </p:txBody>
      </p:sp>
    </p:spTree>
    <p:extLst>
      <p:ext uri="{BB962C8B-B14F-4D97-AF65-F5344CB8AC3E}">
        <p14:creationId xmlns="" xmlns:p14="http://schemas.microsoft.com/office/powerpoint/2010/main" val="2150612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sz="2000" dirty="0" smtClean="0">
                <a:solidFill>
                  <a:schemeClr val="accent6">
                    <a:lumMod val="75000"/>
                  </a:schemeClr>
                </a:solidFill>
              </a:rPr>
              <a:t>We cast our net far and wide, for funders and partners.</a:t>
            </a:r>
          </a:p>
          <a:p>
            <a:endParaRPr lang="en-US" sz="2000" dirty="0" smtClean="0">
              <a:solidFill>
                <a:schemeClr val="accent6">
                  <a:lumMod val="75000"/>
                </a:schemeClr>
              </a:solidFill>
            </a:endParaRPr>
          </a:p>
          <a:p>
            <a:r>
              <a:rPr lang="en-US" sz="2000" dirty="0" smtClean="0">
                <a:solidFill>
                  <a:schemeClr val="accent6">
                    <a:lumMod val="75000"/>
                  </a:schemeClr>
                </a:solidFill>
              </a:rPr>
              <a:t>The Government of Canada</a:t>
            </a:r>
            <a:r>
              <a:rPr lang="en-US" sz="2000" baseline="0" dirty="0" smtClean="0">
                <a:solidFill>
                  <a:schemeClr val="accent6">
                    <a:lumMod val="75000"/>
                  </a:schemeClr>
                </a:solidFill>
              </a:rPr>
              <a:t> </a:t>
            </a:r>
            <a:r>
              <a:rPr lang="en-US" sz="2000" dirty="0" smtClean="0">
                <a:solidFill>
                  <a:schemeClr val="accent6">
                    <a:lumMod val="75000"/>
                  </a:schemeClr>
                </a:solidFill>
              </a:rPr>
              <a:t>is our primary finder. As an ASET holder ou</a:t>
            </a:r>
            <a:r>
              <a:rPr lang="en-US" sz="2000" baseline="0" dirty="0" smtClean="0">
                <a:solidFill>
                  <a:schemeClr val="accent6">
                    <a:lumMod val="75000"/>
                  </a:schemeClr>
                </a:solidFill>
              </a:rPr>
              <a:t>r main funder is the Government of Canada (Service Canada, INAC), including EI dollars. </a:t>
            </a:r>
            <a:r>
              <a:rPr lang="en-US" sz="2000" baseline="0" dirty="0" err="1" smtClean="0">
                <a:solidFill>
                  <a:schemeClr val="accent6">
                    <a:lumMod val="75000"/>
                  </a:schemeClr>
                </a:solidFill>
              </a:rPr>
              <a:t>BladeRunners</a:t>
            </a:r>
            <a:r>
              <a:rPr lang="en-US" sz="2000" baseline="0" dirty="0" smtClean="0">
                <a:solidFill>
                  <a:schemeClr val="accent6">
                    <a:lumMod val="75000"/>
                  </a:schemeClr>
                </a:solidFill>
              </a:rPr>
              <a:t> is funded by the Province of British Columbia. </a:t>
            </a:r>
          </a:p>
          <a:p>
            <a:endParaRPr lang="en-US" sz="2000" baseline="0" dirty="0" smtClean="0">
              <a:solidFill>
                <a:schemeClr val="accent6">
                  <a:lumMod val="75000"/>
                </a:schemeClr>
              </a:solidFill>
            </a:endParaRPr>
          </a:p>
          <a:p>
            <a:r>
              <a:rPr lang="en-US" sz="2000" baseline="0" dirty="0" smtClean="0">
                <a:solidFill>
                  <a:schemeClr val="accent6">
                    <a:lumMod val="75000"/>
                  </a:schemeClr>
                </a:solidFill>
              </a:rPr>
              <a:t>We also deliver other programs and services from both the federal and provincial governments, including the recent Skills and Partnership Funds. And many of our projects have multiple funders, all with their own application processes, their own reporting requirements, and their own specific rules.  Some of the ACCESS Trades programs for example are funded by the Industry Training Authority of BC.</a:t>
            </a:r>
          </a:p>
          <a:p>
            <a:endParaRPr lang="en-US" sz="2000" baseline="0" dirty="0" smtClean="0">
              <a:solidFill>
                <a:schemeClr val="accent6">
                  <a:lumMod val="75000"/>
                </a:schemeClr>
              </a:solidFill>
            </a:endParaRPr>
          </a:p>
          <a:p>
            <a:r>
              <a:rPr lang="en-US" sz="2000" baseline="0" dirty="0" smtClean="0">
                <a:solidFill>
                  <a:schemeClr val="accent6">
                    <a:lumMod val="75000"/>
                  </a:schemeClr>
                </a:solidFill>
              </a:rPr>
              <a:t>Make no mistake, the application process is extensive, and the reporting is sometimes never ending. We work for those dollars.</a:t>
            </a:r>
            <a:endParaRPr lang="en-US" sz="2000" dirty="0" smtClean="0">
              <a:solidFill>
                <a:schemeClr val="accent6">
                  <a:lumMod val="75000"/>
                </a:schemeClr>
              </a:solidFill>
            </a:endParaRPr>
          </a:p>
          <a:p>
            <a:endParaRPr lang="en-US" sz="2000" dirty="0" smtClean="0"/>
          </a:p>
          <a:p>
            <a:r>
              <a:rPr lang="en-US" sz="2000" baseline="0" dirty="0" smtClean="0"/>
              <a:t>We also work with the Cities of Vancouver and Surrey.  Sometimes it is training to employment with the city or they direct our trainees to specific projects taking place in the city to train and employ our people.</a:t>
            </a:r>
          </a:p>
          <a:p>
            <a:endParaRPr lang="en-US" sz="2000" baseline="0" dirty="0" smtClean="0"/>
          </a:p>
          <a:p>
            <a:r>
              <a:rPr lang="en-US" sz="2000" dirty="0" smtClean="0"/>
              <a:t>Industry associations, and large employers – for large scale projects, like trades training with Seaspan and the marine industry.</a:t>
            </a:r>
          </a:p>
          <a:p>
            <a:r>
              <a:rPr lang="en-US" sz="2000" dirty="0" smtClean="0"/>
              <a:t>By having companies like Seaspan committed to a project, and to hire graduates, this allows us to pursue government dollars for targeted training.</a:t>
            </a:r>
          </a:p>
          <a:p>
            <a:endParaRPr lang="en-US" sz="2000" dirty="0" smtClean="0"/>
          </a:p>
          <a:p>
            <a:r>
              <a:rPr lang="en-US" sz="2000" baseline="0" dirty="0" smtClean="0"/>
              <a:t>We also partner, or work with training providers, such as:</a:t>
            </a:r>
          </a:p>
          <a:p>
            <a:pPr>
              <a:buFont typeface="Arial" pitchFamily="34" charset="0"/>
              <a:buChar char="•"/>
            </a:pPr>
            <a:r>
              <a:rPr lang="en-US" sz="2000" baseline="0" dirty="0" smtClean="0"/>
              <a:t> Colleges like BCIT, NEC, Douglas, and Camosun College</a:t>
            </a:r>
          </a:p>
          <a:p>
            <a:pPr>
              <a:buFont typeface="Arial" pitchFamily="34" charset="0"/>
              <a:buChar char="•"/>
            </a:pPr>
            <a:r>
              <a:rPr lang="en-US" sz="2000" baseline="0" dirty="0" smtClean="0"/>
              <a:t> Industry trainers like IMTARC with the marine industry</a:t>
            </a:r>
          </a:p>
          <a:p>
            <a:pPr>
              <a:buFont typeface="Arial" pitchFamily="34" charset="0"/>
              <a:buChar char="•"/>
            </a:pPr>
            <a:r>
              <a:rPr lang="en-US" sz="2000" baseline="0" dirty="0" smtClean="0"/>
              <a:t> Unions like the UA Piping Industry College</a:t>
            </a:r>
          </a:p>
          <a:p>
            <a:pPr>
              <a:buFont typeface="Arial" pitchFamily="34" charset="0"/>
              <a:buChar char="•"/>
            </a:pPr>
            <a:r>
              <a:rPr lang="en-US" sz="2000" baseline="0" dirty="0" smtClean="0"/>
              <a:t> and union organizations like the Electrical Joint Training Committee.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6894992-3683-460D-A67F-5BDB00460526}" type="slidenum">
              <a:rPr lang="en-US" smtClean="0"/>
              <a:pPr/>
              <a:t>8</a:t>
            </a:fld>
            <a:endParaRPr lang="en-US"/>
          </a:p>
        </p:txBody>
      </p:sp>
    </p:spTree>
    <p:extLst>
      <p:ext uri="{BB962C8B-B14F-4D97-AF65-F5344CB8AC3E}">
        <p14:creationId xmlns="" xmlns:p14="http://schemas.microsoft.com/office/powerpoint/2010/main" val="1313935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2400" dirty="0" smtClean="0">
                <a:solidFill>
                  <a:schemeClr val="accent6">
                    <a:lumMod val="75000"/>
                  </a:schemeClr>
                </a:solidFill>
              </a:rPr>
              <a:t>As an Indigenous organization, we also provide fund for clients, and to many other organizations</a:t>
            </a:r>
          </a:p>
          <a:p>
            <a:endParaRPr lang="en-US" sz="2400" dirty="0" smtClean="0">
              <a:solidFill>
                <a:schemeClr val="accent6">
                  <a:lumMod val="75000"/>
                </a:schemeClr>
              </a:solidFill>
            </a:endParaRPr>
          </a:p>
          <a:p>
            <a:r>
              <a:rPr lang="en-US" sz="2400" dirty="0" smtClean="0">
                <a:solidFill>
                  <a:schemeClr val="accent6">
                    <a:lumMod val="75000"/>
                  </a:schemeClr>
                </a:solidFill>
              </a:rPr>
              <a:t>For clients, we can fund</a:t>
            </a:r>
          </a:p>
          <a:p>
            <a:pPr>
              <a:buClr>
                <a:srgbClr val="FF0000"/>
              </a:buClr>
              <a:buFont typeface="Arial" pitchFamily="34" charset="0"/>
              <a:buChar char="•"/>
            </a:pPr>
            <a:r>
              <a:rPr lang="en-US" sz="2400" dirty="0" smtClean="0">
                <a:solidFill>
                  <a:schemeClr val="accent6">
                    <a:lumMod val="75000"/>
                  </a:schemeClr>
                </a:solidFill>
              </a:rPr>
              <a:t> Training (tuition), tutoring</a:t>
            </a:r>
          </a:p>
          <a:p>
            <a:pPr>
              <a:buClr>
                <a:srgbClr val="FF0000"/>
              </a:buClr>
              <a:buFont typeface="Arial" pitchFamily="34" charset="0"/>
              <a:buChar char="•"/>
            </a:pPr>
            <a:r>
              <a:rPr lang="en-US" sz="2400" dirty="0" smtClean="0">
                <a:solidFill>
                  <a:schemeClr val="accent6">
                    <a:lumMod val="75000"/>
                  </a:schemeClr>
                </a:solidFill>
              </a:rPr>
              <a:t> Certificates</a:t>
            </a:r>
          </a:p>
          <a:p>
            <a:pPr>
              <a:buClr>
                <a:srgbClr val="FF0000"/>
              </a:buClr>
              <a:buFont typeface="Arial" pitchFamily="34" charset="0"/>
              <a:buChar char="•"/>
            </a:pPr>
            <a:r>
              <a:rPr lang="en-US" sz="2400" dirty="0" smtClean="0">
                <a:solidFill>
                  <a:schemeClr val="accent6">
                    <a:lumMod val="75000"/>
                  </a:schemeClr>
                </a:solidFill>
              </a:rPr>
              <a:t> Transportation</a:t>
            </a:r>
          </a:p>
          <a:p>
            <a:pPr>
              <a:buClr>
                <a:srgbClr val="FF0000"/>
              </a:buClr>
              <a:buFont typeface="Arial" pitchFamily="34" charset="0"/>
              <a:buChar char="•"/>
            </a:pPr>
            <a:r>
              <a:rPr lang="en-US" sz="2400" dirty="0" smtClean="0">
                <a:solidFill>
                  <a:schemeClr val="accent6">
                    <a:lumMod val="75000"/>
                  </a:schemeClr>
                </a:solidFill>
              </a:rPr>
              <a:t> Books, books, equipment</a:t>
            </a:r>
          </a:p>
          <a:p>
            <a:pPr>
              <a:buClr>
                <a:srgbClr val="FF0000"/>
              </a:buClr>
              <a:buFont typeface="Arial" pitchFamily="34" charset="0"/>
              <a:buChar char="•"/>
            </a:pPr>
            <a:r>
              <a:rPr lang="en-US" sz="2400" dirty="0" smtClean="0">
                <a:solidFill>
                  <a:schemeClr val="accent6">
                    <a:lumMod val="75000"/>
                  </a:schemeClr>
                </a:solidFill>
              </a:rPr>
              <a:t> Living Allowance</a:t>
            </a:r>
          </a:p>
          <a:p>
            <a:endParaRPr lang="en-US" sz="2400" dirty="0" smtClean="0">
              <a:solidFill>
                <a:schemeClr val="accent6">
                  <a:lumMod val="75000"/>
                </a:schemeClr>
              </a:solidFill>
            </a:endParaRPr>
          </a:p>
          <a:p>
            <a:r>
              <a:rPr lang="en-US" sz="2400" baseline="0" dirty="0" smtClean="0">
                <a:solidFill>
                  <a:schemeClr val="accent6">
                    <a:lumMod val="75000"/>
                  </a:schemeClr>
                </a:solidFill>
              </a:rPr>
              <a:t>On behalf of our clients we purchase training for individual seats, and for group training</a:t>
            </a:r>
          </a:p>
          <a:p>
            <a:endParaRPr lang="en-US" sz="2400" baseline="0" dirty="0" smtClean="0">
              <a:solidFill>
                <a:schemeClr val="tx1"/>
              </a:solidFill>
            </a:endParaRPr>
          </a:p>
          <a:p>
            <a:r>
              <a:rPr lang="en-US" sz="2400" baseline="0" dirty="0" smtClean="0">
                <a:solidFill>
                  <a:schemeClr val="tx1"/>
                </a:solidFill>
              </a:rPr>
              <a:t>Through and RFP process we also fund programs delivered by other organizations such as Native Education College, Circle of Eagles, Helping Spirit Lodge and 10 summer students with employers like UBC, Aboriginal Tourism of BC, the Vancouver Aboriginal Friendship Center, and </a:t>
            </a:r>
            <a:r>
              <a:rPr lang="en-US" sz="2400" baseline="0" dirty="0" err="1" smtClean="0">
                <a:solidFill>
                  <a:schemeClr val="tx1"/>
                </a:solidFill>
              </a:rPr>
              <a:t>Kwikwetlem</a:t>
            </a:r>
            <a:r>
              <a:rPr lang="en-US" sz="2400" baseline="0" dirty="0" smtClean="0">
                <a:solidFill>
                  <a:schemeClr val="tx1"/>
                </a:solidFill>
              </a:rPr>
              <a:t> First Nation to name a few examples.</a:t>
            </a:r>
          </a:p>
          <a:p>
            <a:endParaRPr lang="en-US" sz="2400" baseline="0" dirty="0" smtClean="0">
              <a:solidFill>
                <a:schemeClr val="tx1"/>
              </a:solidFill>
            </a:endParaRPr>
          </a:p>
          <a:p>
            <a:r>
              <a:rPr lang="en-US" sz="2400" baseline="0" dirty="0" smtClean="0">
                <a:solidFill>
                  <a:schemeClr val="tx1"/>
                </a:solidFill>
              </a:rPr>
              <a:t>On behalf of the Province, we manage and fund 20 </a:t>
            </a:r>
            <a:r>
              <a:rPr lang="en-US" sz="2400" baseline="0" dirty="0" err="1" smtClean="0">
                <a:solidFill>
                  <a:schemeClr val="tx1"/>
                </a:solidFill>
              </a:rPr>
              <a:t>BladeRunners</a:t>
            </a:r>
            <a:r>
              <a:rPr lang="en-US" sz="2400" baseline="0" dirty="0" smtClean="0">
                <a:solidFill>
                  <a:schemeClr val="tx1"/>
                </a:solidFill>
              </a:rPr>
              <a:t> programs across BC in locations like Vancouver, Victoria, Ft St John, Williams Lake, and Lillooet…  all in partnership with First Nations or other organizations working in employment and training.</a:t>
            </a:r>
          </a:p>
          <a:p>
            <a:endParaRPr lang="en-US" sz="2400" baseline="0" dirty="0" smtClean="0">
              <a:solidFill>
                <a:schemeClr val="tx1"/>
              </a:solidFill>
            </a:endParaRPr>
          </a:p>
          <a:p>
            <a:r>
              <a:rPr lang="en-US" sz="2400" baseline="0" dirty="0" smtClean="0">
                <a:solidFill>
                  <a:schemeClr val="tx1"/>
                </a:solidFill>
              </a:rPr>
              <a:t>But wherever possible, we cost share.</a:t>
            </a:r>
          </a:p>
          <a:p>
            <a:r>
              <a:rPr lang="en-US" sz="2400" baseline="0" dirty="0" smtClean="0">
                <a:solidFill>
                  <a:schemeClr val="tx1"/>
                </a:solidFill>
              </a:rPr>
              <a:t>For many of our clients, we cost share items with First Nations, and other ASETS, in order to maximize all of our funding.</a:t>
            </a:r>
            <a:endParaRPr lang="en-US" sz="2400" dirty="0" smtClean="0">
              <a:solidFill>
                <a:schemeClr val="tx1"/>
              </a:solidFill>
            </a:endParaRPr>
          </a:p>
          <a:p>
            <a:endParaRPr lang="en-US" sz="2400" dirty="0">
              <a:solidFill>
                <a:schemeClr val="tx1"/>
              </a:solidFill>
            </a:endParaRPr>
          </a:p>
        </p:txBody>
      </p:sp>
      <p:sp>
        <p:nvSpPr>
          <p:cNvPr id="4" name="Slide Number Placeholder 3"/>
          <p:cNvSpPr>
            <a:spLocks noGrp="1"/>
          </p:cNvSpPr>
          <p:nvPr>
            <p:ph type="sldNum" sz="quarter" idx="10"/>
          </p:nvPr>
        </p:nvSpPr>
        <p:spPr/>
        <p:txBody>
          <a:bodyPr/>
          <a:lstStyle/>
          <a:p>
            <a:fld id="{16894992-3683-460D-A67F-5BDB00460526}" type="slidenum">
              <a:rPr lang="en-US" smtClean="0"/>
              <a:pPr/>
              <a:t>9</a:t>
            </a:fld>
            <a:endParaRPr lang="en-US"/>
          </a:p>
        </p:txBody>
      </p:sp>
    </p:spTree>
    <p:extLst>
      <p:ext uri="{BB962C8B-B14F-4D97-AF65-F5344CB8AC3E}">
        <p14:creationId xmlns="" xmlns:p14="http://schemas.microsoft.com/office/powerpoint/2010/main" val="580187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1">
                <a:lumMod val="5000"/>
                <a:lumOff val="95000"/>
              </a:schemeClr>
            </a:gs>
            <a:gs pos="57000">
              <a:srgbClr val="92D050"/>
            </a:gs>
            <a:gs pos="100000">
              <a:schemeClr val="accent1">
                <a:lumMod val="75000"/>
              </a:schemeClr>
            </a:gs>
          </a:gsLst>
          <a:lin ang="162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5001" y="338609"/>
            <a:ext cx="4572000" cy="2100147"/>
          </a:xfrm>
          <a:prstGeom prst="rect">
            <a:avLst/>
          </a:prstGeom>
        </p:spPr>
      </p:pic>
      <p:pic>
        <p:nvPicPr>
          <p:cNvPr id="7" name="Picture 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60960" y="1225344"/>
            <a:ext cx="12252960" cy="5632656"/>
          </a:xfrm>
          <a:prstGeom prst="rect">
            <a:avLst/>
          </a:prstGeom>
        </p:spPr>
      </p:pic>
      <p:sp>
        <p:nvSpPr>
          <p:cNvPr id="3" name="Subtitle 2"/>
          <p:cNvSpPr>
            <a:spLocks noGrp="1"/>
          </p:cNvSpPr>
          <p:nvPr>
            <p:ph type="subTitle" idx="1"/>
          </p:nvPr>
        </p:nvSpPr>
        <p:spPr>
          <a:xfrm>
            <a:off x="810001" y="5280847"/>
            <a:ext cx="10572000" cy="434974"/>
          </a:xfrm>
          <a:effectLst/>
        </p:spPr>
        <p:txBody>
          <a:bodyPr anchor="t"/>
          <a:lstStyle>
            <a:lvl1pPr marL="0" indent="0" algn="l">
              <a:buNone/>
              <a:defRPr>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46DD0A5-22C9-41FF-AA09-93EE00A08887}" type="datetime1">
              <a:rPr lang="en-US" smtClean="0"/>
              <a:pPr/>
              <a:t>9/21/2016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20AEB-324C-4A91-979B-58A8590F35F9}" type="slidenum">
              <a:rPr lang="en-US" smtClean="0"/>
              <a:pPr/>
              <a:t>‹#›</a:t>
            </a:fld>
            <a:endParaRPr lang="en-US"/>
          </a:p>
        </p:txBody>
      </p:sp>
      <p:sp>
        <p:nvSpPr>
          <p:cNvPr id="2" name="Title 1"/>
          <p:cNvSpPr>
            <a:spLocks noGrp="1"/>
          </p:cNvSpPr>
          <p:nvPr>
            <p:ph type="ctrTitle"/>
          </p:nvPr>
        </p:nvSpPr>
        <p:spPr>
          <a:xfrm>
            <a:off x="810001" y="1449147"/>
            <a:ext cx="10572000" cy="2246705"/>
          </a:xfrm>
          <a:effectLst/>
        </p:spPr>
        <p:txBody>
          <a:bodyPr/>
          <a:lstStyle>
            <a:lvl1pPr>
              <a:defRPr sz="5400">
                <a:solidFill>
                  <a:srgbClr val="C00000"/>
                </a:solidFill>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7942374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44578" y="3578726"/>
            <a:ext cx="10726840" cy="2282324"/>
          </a:xfrm>
        </p:spPr>
        <p:txBody>
          <a:bodyPr>
            <a:normAutofit/>
          </a:bodyPr>
          <a:lstStyle>
            <a:lvl1pPr marL="171450" indent="-171450">
              <a:buFont typeface="Arial" panose="020B0604020202020204" pitchFamily="34" charset="0"/>
              <a:buChar char="•"/>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D2CBEBD3-4403-4414-BE1D-140E3F703710}" type="datetime1">
              <a:rPr lang="en-US" smtClean="0"/>
              <a:pPr/>
              <a:t>9/21/2016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20AEB-324C-4A91-979B-58A8590F35F9}" type="slidenum">
              <a:rPr lang="en-US" smtClean="0"/>
              <a:pPr/>
              <a:t>‹#›</a:t>
            </a:fld>
            <a:endParaRPr lang="en-US"/>
          </a:p>
        </p:txBody>
      </p:sp>
      <p:grpSp>
        <p:nvGrpSpPr>
          <p:cNvPr id="8" name="Group 7"/>
          <p:cNvGrpSpPr/>
          <p:nvPr userDrawn="1"/>
        </p:nvGrpSpPr>
        <p:grpSpPr>
          <a:xfrm>
            <a:off x="0" y="-28686"/>
            <a:ext cx="12573000" cy="3225587"/>
            <a:chOff x="-57369" y="-831385"/>
            <a:chExt cx="12573000" cy="3225587"/>
          </a:xfrm>
        </p:grpSpPr>
        <p:sp>
          <p:nvSpPr>
            <p:cNvPr id="9" name="Rectangle 8"/>
            <p:cNvSpPr/>
            <p:nvPr userDrawn="1"/>
          </p:nvSpPr>
          <p:spPr>
            <a:xfrm>
              <a:off x="8233585" y="-22797"/>
              <a:ext cx="4209831" cy="241582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7369" y="-831385"/>
              <a:ext cx="12573000" cy="1565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7369" y="685800"/>
              <a:ext cx="8305800" cy="1708402"/>
            </a:xfrm>
            <a:prstGeom prst="rect">
              <a:avLst/>
            </a:prstGeom>
          </p:spPr>
        </p:pic>
      </p:grpSp>
      <p:sp>
        <p:nvSpPr>
          <p:cNvPr id="12" name="Title 1"/>
          <p:cNvSpPr txBox="1">
            <a:spLocks/>
          </p:cNvSpPr>
          <p:nvPr userDrawn="1"/>
        </p:nvSpPr>
        <p:spPr>
          <a:xfrm>
            <a:off x="810000" y="396901"/>
            <a:ext cx="10571998" cy="970450"/>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b="1" kern="1200">
                <a:solidFill>
                  <a:srgbClr val="C00000"/>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2" name="Title 1"/>
          <p:cNvSpPr>
            <a:spLocks noGrp="1"/>
          </p:cNvSpPr>
          <p:nvPr>
            <p:ph type="title"/>
          </p:nvPr>
        </p:nvSpPr>
        <p:spPr>
          <a:xfrm>
            <a:off x="644578" y="648504"/>
            <a:ext cx="10561418" cy="566738"/>
          </a:xfrm>
          <a:effectLst/>
        </p:spPr>
        <p:txBody>
          <a:bodyPr anchor="b">
            <a:noAutofit/>
          </a:bodyPr>
          <a:lstStyle>
            <a:lvl1pPr algn="l">
              <a:defRPr sz="3600" b="0">
                <a:solidFill>
                  <a:srgbClr val="C00000"/>
                </a:solidFill>
                <a:effectLst/>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040990586"/>
      </p:ext>
    </p:extLst>
  </p:cSld>
  <p:clrMapOvr>
    <a:masterClrMapping/>
  </p:clrMapOvr>
  <p:timing>
    <p:tnLst>
      <p:par>
        <p:cTn id="1" dur="indefinite" restart="never" nodeType="tmRoot"/>
      </p:par>
    </p:tnLst>
  </p:timing>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D2CBEBD3-4403-4414-BE1D-140E3F703710}" type="datetime1">
              <a:rPr lang="en-US" smtClean="0"/>
              <a:pPr/>
              <a:t>9/21/2016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3126189196"/>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D2CBEBD3-4403-4414-BE1D-140E3F703710}" type="datetime1">
              <a:rPr lang="en-US" smtClean="0"/>
              <a:pPr/>
              <a:t>9/21/2016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1500949180"/>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85ED85-5478-4C67-A2A5-C889D545027D}" type="datetime1">
              <a:rPr lang="en-US" smtClean="0"/>
              <a:pPr/>
              <a:t>9/21/2016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2594563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957893-19C7-4FA7-B185-B317AF84CDE0}" type="datetime1">
              <a:rPr lang="en-US" smtClean="0"/>
              <a:pPr/>
              <a:t>9/21/2016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601472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712" y="2459489"/>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334626" y="6264275"/>
            <a:ext cx="1343706" cy="365125"/>
          </a:xfrm>
        </p:spPr>
        <p:txBody>
          <a:bodyPr/>
          <a:lstStyle/>
          <a:p>
            <a:fld id="{8310288B-F2EA-4C56-A97E-B738AF58C133}" type="datetime1">
              <a:rPr lang="en-US" smtClean="0"/>
              <a:pPr/>
              <a:t>9/21/2016</a:t>
            </a:fld>
            <a:endParaRPr lang="en-US"/>
          </a:p>
        </p:txBody>
      </p:sp>
      <p:sp>
        <p:nvSpPr>
          <p:cNvPr id="5" name="Footer Placeholder 4"/>
          <p:cNvSpPr>
            <a:spLocks noGrp="1"/>
          </p:cNvSpPr>
          <p:nvPr>
            <p:ph type="ftr" sz="quarter" idx="11"/>
          </p:nvPr>
        </p:nvSpPr>
        <p:spPr>
          <a:xfrm>
            <a:off x="451514" y="6264275"/>
            <a:ext cx="8644320" cy="365125"/>
          </a:xfrm>
        </p:spPr>
        <p:txBody>
          <a:bodyPr/>
          <a:lstStyle/>
          <a:p>
            <a:endParaRPr lang="en-US"/>
          </a:p>
        </p:txBody>
      </p:sp>
      <p:sp>
        <p:nvSpPr>
          <p:cNvPr id="6" name="Slide Number Placeholder 5"/>
          <p:cNvSpPr>
            <a:spLocks noGrp="1"/>
          </p:cNvSpPr>
          <p:nvPr>
            <p:ph type="sldNum" sz="quarter" idx="12"/>
          </p:nvPr>
        </p:nvSpPr>
        <p:spPr>
          <a:xfrm>
            <a:off x="10678331" y="6138801"/>
            <a:ext cx="1062155" cy="490599"/>
          </a:xfrm>
        </p:spPr>
        <p:txBody>
          <a:bodyPr/>
          <a:lstStyle/>
          <a:p>
            <a:fld id="{8B620AEB-324C-4A91-979B-58A8590F35F9}" type="slidenum">
              <a:rPr lang="en-US" smtClean="0"/>
              <a:pPr/>
              <a:t>‹#›</a:t>
            </a:fld>
            <a:endParaRPr lang="en-US"/>
          </a:p>
        </p:txBody>
      </p:sp>
      <p:sp>
        <p:nvSpPr>
          <p:cNvPr id="2" name="Title 1"/>
          <p:cNvSpPr>
            <a:spLocks noGrp="1"/>
          </p:cNvSpPr>
          <p:nvPr>
            <p:ph type="title"/>
          </p:nvPr>
        </p:nvSpPr>
        <p:spPr>
          <a:xfrm>
            <a:off x="810000" y="396901"/>
            <a:ext cx="10571998" cy="970450"/>
          </a:xfrm>
          <a:effectLst/>
        </p:spPr>
        <p:txBody>
          <a:bodyPr/>
          <a:lstStyle>
            <a:lvl1pPr>
              <a:defRPr sz="4800">
                <a:solidFill>
                  <a:srgbClr val="C00000"/>
                </a:solidFill>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17519702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1">
                <a:lumMod val="5000"/>
                <a:lumOff val="95000"/>
              </a:schemeClr>
            </a:gs>
            <a:gs pos="57000">
              <a:srgbClr val="92D050"/>
            </a:gs>
            <a:gs pos="100000">
              <a:schemeClr val="accent1">
                <a:lumMod val="75000"/>
              </a:schemeClr>
            </a:gs>
          </a:gsLst>
          <a:lin ang="162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425286" y="1059961"/>
            <a:ext cx="7315200" cy="336023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498" b="31752"/>
          <a:stretch/>
        </p:blipFill>
        <p:spPr>
          <a:xfrm>
            <a:off x="0" y="2994611"/>
            <a:ext cx="12252960" cy="3863389"/>
          </a:xfrm>
          <a:prstGeom prst="rect">
            <a:avLst/>
          </a:prstGeom>
        </p:spPr>
      </p:pic>
      <p:sp>
        <p:nvSpPr>
          <p:cNvPr id="2" name="Title 1"/>
          <p:cNvSpPr>
            <a:spLocks noGrp="1"/>
          </p:cNvSpPr>
          <p:nvPr>
            <p:ph type="title"/>
          </p:nvPr>
        </p:nvSpPr>
        <p:spPr>
          <a:xfrm>
            <a:off x="810000" y="2951395"/>
            <a:ext cx="10561418" cy="2177405"/>
          </a:xfrm>
        </p:spPr>
        <p:txBody>
          <a:bodyPr anchor="b"/>
          <a:lstStyle>
            <a:lvl1pPr algn="r">
              <a:defRPr sz="48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810000" y="5281201"/>
            <a:ext cx="10561418" cy="781400"/>
          </a:xfrm>
        </p:spPr>
        <p:txBody>
          <a:bodyPr anchor="t">
            <a:noAutofit/>
          </a:bodyPr>
          <a:lstStyle>
            <a:lvl1pPr marL="0" indent="0" algn="r">
              <a:buNone/>
              <a:defRPr sz="3200">
                <a:solidFill>
                  <a:srgbClr val="C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40101C-9AAC-439F-9160-26D69DCEDA04}" type="datetime1">
              <a:rPr lang="en-US" smtClean="0"/>
              <a:pPr/>
              <a:t>9/21/2016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42078841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B4259E-9748-487B-B8EC-706868A26286}" type="datetime1">
              <a:rPr lang="en-US" smtClean="0"/>
              <a:pPr/>
              <a:t>9/21/2016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1542174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1752600"/>
            <a:ext cx="5189857" cy="576262"/>
          </a:xfrm>
        </p:spPr>
        <p:txBody>
          <a:bodyPr anchor="b">
            <a:noAutofit/>
          </a:bodyPr>
          <a:lstStyle>
            <a:lvl1pPr marL="0" indent="0" algn="l">
              <a:buNone/>
              <a:defRPr sz="2800" b="1">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454336"/>
            <a:ext cx="5189856" cy="3406715"/>
          </a:xfrm>
        </p:spPr>
        <p:txBody>
          <a:bodyPr anchor="t">
            <a:norm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7415" y="1752600"/>
            <a:ext cx="5194583" cy="576262"/>
          </a:xfrm>
        </p:spPr>
        <p:txBody>
          <a:bodyPr anchor="b">
            <a:noAutofit/>
          </a:bodyPr>
          <a:lstStyle>
            <a:lvl1pPr marL="0" indent="0" algn="l">
              <a:buNone/>
              <a:defRPr sz="2800" b="1">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454336"/>
            <a:ext cx="5194583" cy="3406715"/>
          </a:xfrm>
        </p:spPr>
        <p:txBody>
          <a:bodyPr anchor="t">
            <a:normAutofit/>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C1E0C7-1B07-4BAC-B709-69823C6472D2}" type="datetime1">
              <a:rPr lang="en-US" smtClean="0"/>
              <a:pPr/>
              <a:t>9/21/2016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38855091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A641AC2-A534-48A2-BF50-E432D5D2A804}" type="datetime1">
              <a:rPr lang="en-US" smtClean="0"/>
              <a:pPr/>
              <a:t>9/21/2016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8237802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E8F77F-70D1-4B99-A158-E847F82D8A55}" type="datetime1">
              <a:rPr lang="en-US" smtClean="0"/>
              <a:pPr/>
              <a:t>9/21/2016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620AEB-324C-4A91-979B-58A8590F35F9}"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315200" y="4180528"/>
            <a:ext cx="4572000" cy="2100147"/>
          </a:xfrm>
          <a:prstGeom prst="rect">
            <a:avLst/>
          </a:prstGeom>
        </p:spPr>
      </p:pic>
    </p:spTree>
    <p:extLst>
      <p:ext uri="{BB962C8B-B14F-4D97-AF65-F5344CB8AC3E}">
        <p14:creationId xmlns="" xmlns:p14="http://schemas.microsoft.com/office/powerpoint/2010/main" val="17315104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570B4D-8AE3-4F94-AE42-F7FED7D18465}" type="datetime1">
              <a:rPr lang="en-US" smtClean="0"/>
              <a:pPr/>
              <a:t>9/21/2016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412345286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5A2DB73A-84B9-4B2C-A605-D4D4C43CCC97}" type="datetime1">
              <a:rPr lang="en-US" smtClean="0"/>
              <a:pPr/>
              <a:t>9/21/2016</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8B620AEB-324C-4A91-979B-58A8590F35F9}" type="slidenum">
              <a:rPr lang="en-US" smtClean="0"/>
              <a:pPr/>
              <a:t>‹#›</a:t>
            </a:fld>
            <a:endParaRPr lang="en-US"/>
          </a:p>
        </p:txBody>
      </p:sp>
    </p:spTree>
    <p:extLst>
      <p:ext uri="{BB962C8B-B14F-4D97-AF65-F5344CB8AC3E}">
        <p14:creationId xmlns="" xmlns:p14="http://schemas.microsoft.com/office/powerpoint/2010/main" val="28553347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5000">
              <a:srgbClr val="92D050"/>
            </a:gs>
            <a:gs pos="100000">
              <a:schemeClr val="accent1">
                <a:lumMod val="75000"/>
              </a:schemeClr>
            </a:gs>
          </a:gsLst>
          <a:lin ang="162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6" cstate="print">
            <a:lum bright="70000" contrast="-70000"/>
            <a:extLst>
              <a:ext uri="{28A0092B-C50C-407E-A947-70E740481C1C}">
                <a14:useLocalDpi xmlns="" xmlns:a14="http://schemas.microsoft.com/office/drawing/2010/main" val="0"/>
              </a:ext>
            </a:extLst>
          </a:blip>
          <a:srcRect l="878" r="1625" b="76010"/>
          <a:stretch/>
        </p:blipFill>
        <p:spPr>
          <a:xfrm>
            <a:off x="30480" y="5492346"/>
            <a:ext cx="12161520" cy="1375665"/>
          </a:xfrm>
          <a:prstGeom prst="rect">
            <a:avLst/>
          </a:prstGeom>
          <a:effectLst/>
        </p:spPr>
      </p:pic>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1752601"/>
            <a:ext cx="10563285" cy="4462400"/>
          </a:xfrm>
          <a:prstGeom prst="rect">
            <a:avLst/>
          </a:prstGeom>
          <a:effectLst/>
        </p:spPr>
        <p:txBody>
          <a:bodyPr vert="horz" lIns="91440" tIns="45720" rIns="91440" bIns="45720" rtlCol="0" anchor="t" anchorCtr="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451514" y="6340475"/>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340475"/>
            <a:ext cx="1343706" cy="365125"/>
          </a:xfrm>
          <a:prstGeom prst="rect">
            <a:avLst/>
          </a:prstGeom>
        </p:spPr>
        <p:txBody>
          <a:bodyPr vert="horz" lIns="91440" tIns="45720" rIns="91440" bIns="45720" rtlCol="0" anchor="b"/>
          <a:lstStyle>
            <a:lvl1pPr algn="r">
              <a:defRPr sz="900">
                <a:solidFill>
                  <a:schemeClr val="tx1"/>
                </a:solidFill>
              </a:defRPr>
            </a:lvl1pPr>
          </a:lstStyle>
          <a:p>
            <a:fld id="{D2CBEBD3-4403-4414-BE1D-140E3F703710}" type="datetime1">
              <a:rPr lang="en-US" smtClean="0"/>
              <a:pPr/>
              <a:t>9/21/2016</a:t>
            </a:fld>
            <a:endParaRPr lang="en-US"/>
          </a:p>
        </p:txBody>
      </p:sp>
      <p:sp>
        <p:nvSpPr>
          <p:cNvPr id="6" name="Slide Number Placeholder 5"/>
          <p:cNvSpPr>
            <a:spLocks noGrp="1"/>
          </p:cNvSpPr>
          <p:nvPr>
            <p:ph type="sldNum" sz="quarter" idx="4"/>
          </p:nvPr>
        </p:nvSpPr>
        <p:spPr>
          <a:xfrm>
            <a:off x="10678331" y="6215001"/>
            <a:ext cx="1062155" cy="490599"/>
          </a:xfrm>
          <a:prstGeom prst="rect">
            <a:avLst/>
          </a:prstGeom>
        </p:spPr>
        <p:txBody>
          <a:bodyPr vert="horz" lIns="91440" tIns="45720" rIns="91440" bIns="10800" rtlCol="0" anchor="b"/>
          <a:lstStyle>
            <a:lvl1pPr algn="r">
              <a:defRPr sz="2000">
                <a:solidFill>
                  <a:schemeClr val="accent1"/>
                </a:solidFill>
              </a:defRPr>
            </a:lvl1pPr>
          </a:lstStyle>
          <a:p>
            <a:fld id="{8B620AEB-324C-4A91-979B-58A8590F35F9}" type="slidenum">
              <a:rPr lang="en-US" smtClean="0"/>
              <a:pPr/>
              <a:t>‹#›</a:t>
            </a:fld>
            <a:endParaRPr lang="en-US"/>
          </a:p>
        </p:txBody>
      </p:sp>
      <p:pic>
        <p:nvPicPr>
          <p:cNvPr id="7" name="Picture 6"/>
          <p:cNvPicPr>
            <a:picLocks noChangeAspect="1"/>
          </p:cNvPicPr>
          <p:nvPr/>
        </p:nvPicPr>
        <p:blipFill>
          <a:blip r:embed="rId17" cstate="print">
            <a:extLst>
              <a:ext uri="{28A0092B-C50C-407E-A947-70E740481C1C}">
                <a14:useLocalDpi xmlns="" xmlns:a14="http://schemas.microsoft.com/office/drawing/2010/main" val="0"/>
              </a:ext>
            </a:extLst>
          </a:blip>
          <a:stretch>
            <a:fillRect/>
          </a:stretch>
        </p:blipFill>
        <p:spPr>
          <a:xfrm rot="20133414">
            <a:off x="6362826" y="3849966"/>
            <a:ext cx="5943600" cy="2743200"/>
          </a:xfrm>
          <a:prstGeom prst="rect">
            <a:avLst/>
          </a:prstGeom>
        </p:spPr>
      </p:pic>
    </p:spTree>
    <p:extLst>
      <p:ext uri="{BB962C8B-B14F-4D97-AF65-F5344CB8AC3E}">
        <p14:creationId xmlns="" xmlns:p14="http://schemas.microsoft.com/office/powerpoint/2010/main" val="2513920632"/>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Lst>
  <p:timing>
    <p:tnLst>
      <p:par>
        <p:cTn id="1" dur="indefinite" restart="never" nodeType="tmRoot"/>
      </p:par>
    </p:tnLst>
  </p:timing>
  <p:hf sldNum="0" hdr="0" dt="0"/>
  <p:txStyles>
    <p:titleStyle>
      <a:lvl1pPr algn="l" defTabSz="457200" rtl="0" eaLnBrk="1" latinLnBrk="0" hangingPunct="1">
        <a:spcBef>
          <a:spcPct val="0"/>
        </a:spcBef>
        <a:buNone/>
        <a:defRPr sz="4000" b="1" kern="1200">
          <a:solidFill>
            <a:srgbClr val="FEFEFE"/>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3200" kern="1200">
          <a:solidFill>
            <a:schemeClr val="bg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2800" kern="1200">
          <a:solidFill>
            <a:schemeClr val="bg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2400" kern="1200">
          <a:solidFill>
            <a:schemeClr val="bg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2000" kern="1200">
          <a:solidFill>
            <a:schemeClr val="bg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2000" kern="1200">
          <a:solidFill>
            <a:schemeClr val="bg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hyperlink" Target="mailto:jwebster@accessfutures.co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 xmlns:a14="http://schemas.microsoft.com/office/drawing/2010/main" val="0"/>
              </a:ext>
            </a:extLst>
          </a:blip>
          <a:srcRect l="1896" t="156" r="142" b="45567"/>
          <a:stretch/>
        </p:blipFill>
        <p:spPr>
          <a:xfrm>
            <a:off x="114973" y="205648"/>
            <a:ext cx="5486400" cy="6652352"/>
          </a:xfrm>
          <a:prstGeom prst="rect">
            <a:avLst/>
          </a:prstGeom>
        </p:spPr>
      </p:pic>
      <p:sp>
        <p:nvSpPr>
          <p:cNvPr id="2" name="Title 1"/>
          <p:cNvSpPr>
            <a:spLocks noGrp="1"/>
          </p:cNvSpPr>
          <p:nvPr>
            <p:ph type="ctrTitle"/>
          </p:nvPr>
        </p:nvSpPr>
        <p:spPr>
          <a:xfrm>
            <a:off x="5105400" y="2343149"/>
            <a:ext cx="6629400" cy="2990851"/>
          </a:xfrm>
        </p:spPr>
        <p:txBody>
          <a:bodyPr>
            <a:normAutofit/>
          </a:bodyPr>
          <a:lstStyle/>
          <a:p>
            <a:pPr algn="r"/>
            <a:r>
              <a:rPr lang="en-US" sz="4800" dirty="0" smtClean="0">
                <a:solidFill>
                  <a:schemeClr val="tx1"/>
                </a:solidFill>
              </a:rPr>
              <a:t>Funding Aboriginal Organizations</a:t>
            </a:r>
            <a:br>
              <a:rPr lang="en-US" sz="4800" dirty="0" smtClean="0">
                <a:solidFill>
                  <a:schemeClr val="tx1"/>
                </a:solidFill>
              </a:rPr>
            </a:br>
            <a:r>
              <a:rPr lang="en-US" sz="3600" dirty="0"/>
              <a:t>The ACCESS Model</a:t>
            </a:r>
            <a:endParaRPr lang="en-US" sz="4000" b="1" dirty="0"/>
          </a:p>
        </p:txBody>
      </p:sp>
      <p:sp>
        <p:nvSpPr>
          <p:cNvPr id="3" name="Subtitle 2"/>
          <p:cNvSpPr>
            <a:spLocks noGrp="1"/>
          </p:cNvSpPr>
          <p:nvPr>
            <p:ph type="subTitle" idx="1"/>
          </p:nvPr>
        </p:nvSpPr>
        <p:spPr>
          <a:xfrm>
            <a:off x="6457950" y="5334000"/>
            <a:ext cx="5257800" cy="1295400"/>
          </a:xfrm>
        </p:spPr>
        <p:txBody>
          <a:bodyPr anchor="b">
            <a:normAutofit fontScale="92500" lnSpcReduction="20000"/>
          </a:bodyPr>
          <a:lstStyle/>
          <a:p>
            <a:pPr algn="r">
              <a:spcBef>
                <a:spcPts val="0"/>
              </a:spcBef>
              <a:spcAft>
                <a:spcPts val="0"/>
              </a:spcAft>
            </a:pPr>
            <a:r>
              <a:rPr lang="en-US" sz="2400" b="1" dirty="0" smtClean="0">
                <a:latin typeface="+mn-lt"/>
              </a:rPr>
              <a:t>John Webster, President &amp; CEO</a:t>
            </a:r>
          </a:p>
          <a:p>
            <a:pPr algn="r">
              <a:spcBef>
                <a:spcPts val="0"/>
              </a:spcBef>
              <a:spcAft>
                <a:spcPts val="0"/>
              </a:spcAft>
            </a:pPr>
            <a:r>
              <a:rPr lang="en-US" sz="2400" dirty="0" smtClean="0">
                <a:solidFill>
                  <a:srgbClr val="92D050"/>
                </a:solidFill>
                <a:latin typeface="+mn-lt"/>
              </a:rPr>
              <a:t>Presentation to </a:t>
            </a:r>
            <a:br>
              <a:rPr lang="en-US" sz="2400" dirty="0" smtClean="0">
                <a:solidFill>
                  <a:srgbClr val="92D050"/>
                </a:solidFill>
                <a:latin typeface="+mn-lt"/>
              </a:rPr>
            </a:br>
            <a:r>
              <a:rPr lang="en-US" sz="2400" dirty="0" smtClean="0">
                <a:solidFill>
                  <a:srgbClr val="92D050"/>
                </a:solidFill>
                <a:latin typeface="+mn-lt"/>
              </a:rPr>
              <a:t>Indigenous Funding Conference</a:t>
            </a:r>
          </a:p>
          <a:p>
            <a:pPr algn="r">
              <a:spcBef>
                <a:spcPts val="0"/>
              </a:spcBef>
              <a:spcAft>
                <a:spcPts val="0"/>
              </a:spcAft>
            </a:pPr>
            <a:r>
              <a:rPr lang="en-US" sz="2400" dirty="0" smtClean="0">
                <a:solidFill>
                  <a:srgbClr val="92D050"/>
                </a:solidFill>
                <a:latin typeface="+mn-lt"/>
              </a:rPr>
              <a:t>September 2016 - Vancouver</a:t>
            </a:r>
            <a:endParaRPr lang="en-US" sz="2400" dirty="0">
              <a:solidFill>
                <a:srgbClr val="92D050"/>
              </a:solidFill>
              <a:latin typeface="+mn-lt"/>
            </a:endParaRPr>
          </a:p>
        </p:txBody>
      </p:sp>
      <p:pic>
        <p:nvPicPr>
          <p:cNvPr id="5" name="Picture 4" descr="Access_Logo.jpg"/>
          <p:cNvPicPr>
            <a:picLocks noChangeAspect="1"/>
          </p:cNvPicPr>
          <p:nvPr/>
        </p:nvPicPr>
        <p:blipFill>
          <a:blip r:embed="rId4" cstate="print"/>
          <a:stretch>
            <a:fillRect/>
          </a:stretch>
        </p:blipFill>
        <p:spPr>
          <a:xfrm>
            <a:off x="-76200" y="5336225"/>
            <a:ext cx="2743200" cy="1521775"/>
          </a:xfrm>
          <a:prstGeom prst="rect">
            <a:avLst/>
          </a:prstGeom>
        </p:spPr>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1514" y="304800"/>
            <a:ext cx="8235286" cy="1295400"/>
          </a:xfrm>
          <a:prstGeom prst="rect">
            <a:avLst/>
          </a:prstGeom>
        </p:spPr>
      </p:pic>
      <p:sp>
        <p:nvSpPr>
          <p:cNvPr id="2" name="Title 1"/>
          <p:cNvSpPr>
            <a:spLocks noGrp="1"/>
          </p:cNvSpPr>
          <p:nvPr>
            <p:ph type="title"/>
          </p:nvPr>
        </p:nvSpPr>
        <p:spPr/>
        <p:txBody>
          <a:bodyPr/>
          <a:lstStyle/>
          <a:p>
            <a:r>
              <a:rPr lang="en-US" sz="4800" dirty="0" smtClean="0"/>
              <a:t>Urban Spirit Foundation</a:t>
            </a:r>
            <a:endParaRPr lang="en-US" sz="4800" dirty="0"/>
          </a:p>
        </p:txBody>
      </p:sp>
      <p:sp>
        <p:nvSpPr>
          <p:cNvPr id="9" name="Text Placeholder 8"/>
          <p:cNvSpPr>
            <a:spLocks noGrp="1"/>
          </p:cNvSpPr>
          <p:nvPr>
            <p:ph type="body" idx="1"/>
          </p:nvPr>
        </p:nvSpPr>
        <p:spPr/>
        <p:txBody>
          <a:bodyPr/>
          <a:lstStyle/>
          <a:p>
            <a:r>
              <a:rPr lang="en-US" dirty="0" smtClean="0"/>
              <a:t>Scholarships/Bursaries</a:t>
            </a:r>
            <a:endParaRPr lang="en-US" dirty="0"/>
          </a:p>
        </p:txBody>
      </p:sp>
      <p:sp>
        <p:nvSpPr>
          <p:cNvPr id="3" name="Content Placeholder 2"/>
          <p:cNvSpPr>
            <a:spLocks noGrp="1"/>
          </p:cNvSpPr>
          <p:nvPr>
            <p:ph sz="half" idx="2"/>
          </p:nvPr>
        </p:nvSpPr>
        <p:spPr/>
        <p:txBody>
          <a:bodyPr>
            <a:normAutofit/>
          </a:bodyPr>
          <a:lstStyle/>
          <a:p>
            <a:pPr>
              <a:buClr>
                <a:srgbClr val="FF0000"/>
              </a:buClr>
            </a:pPr>
            <a:r>
              <a:rPr lang="en-US" dirty="0" smtClean="0"/>
              <a:t>Back to School Back Pack</a:t>
            </a:r>
          </a:p>
          <a:p>
            <a:pPr lvl="1">
              <a:buClr>
                <a:srgbClr val="FF0000"/>
              </a:buClr>
            </a:pPr>
            <a:r>
              <a:rPr lang="en-US" dirty="0" smtClean="0"/>
              <a:t>Friendship Centre</a:t>
            </a:r>
          </a:p>
          <a:p>
            <a:pPr>
              <a:buClr>
                <a:srgbClr val="FF0000"/>
              </a:buClr>
            </a:pPr>
            <a:r>
              <a:rPr lang="en-US" dirty="0" smtClean="0"/>
              <a:t>Children’s Christmas</a:t>
            </a:r>
          </a:p>
          <a:p>
            <a:pPr>
              <a:buClr>
                <a:srgbClr val="FF0000"/>
              </a:buClr>
            </a:pPr>
            <a:r>
              <a:rPr lang="en-US" dirty="0" smtClean="0"/>
              <a:t>Scholarships</a:t>
            </a:r>
          </a:p>
          <a:p>
            <a:pPr lvl="1">
              <a:buClr>
                <a:srgbClr val="FF0000"/>
              </a:buClr>
            </a:pPr>
            <a:r>
              <a:rPr lang="en-US" dirty="0" smtClean="0"/>
              <a:t>School Boards</a:t>
            </a:r>
          </a:p>
          <a:p>
            <a:pPr>
              <a:buClr>
                <a:srgbClr val="FF0000"/>
              </a:buClr>
            </a:pPr>
            <a:endParaRPr lang="en-US" dirty="0" smtClean="0"/>
          </a:p>
          <a:p>
            <a:endParaRPr lang="en-US" dirty="0"/>
          </a:p>
        </p:txBody>
      </p:sp>
      <p:sp>
        <p:nvSpPr>
          <p:cNvPr id="10" name="Text Placeholder 9"/>
          <p:cNvSpPr>
            <a:spLocks noGrp="1"/>
          </p:cNvSpPr>
          <p:nvPr>
            <p:ph type="body" sz="quarter" idx="3"/>
          </p:nvPr>
        </p:nvSpPr>
        <p:spPr>
          <a:xfrm>
            <a:off x="5791200" y="1761067"/>
            <a:ext cx="5194583" cy="576262"/>
          </a:xfrm>
        </p:spPr>
        <p:txBody>
          <a:bodyPr/>
          <a:lstStyle/>
          <a:p>
            <a:r>
              <a:rPr lang="en-US" dirty="0" smtClean="0"/>
              <a:t>Fundraising</a:t>
            </a:r>
            <a:endParaRPr lang="en-US" dirty="0"/>
          </a:p>
        </p:txBody>
      </p:sp>
      <p:sp>
        <p:nvSpPr>
          <p:cNvPr id="4" name="Content Placeholder 3"/>
          <p:cNvSpPr>
            <a:spLocks noGrp="1"/>
          </p:cNvSpPr>
          <p:nvPr>
            <p:ph sz="quarter" idx="4"/>
          </p:nvPr>
        </p:nvSpPr>
        <p:spPr>
          <a:xfrm>
            <a:off x="5791200" y="2462803"/>
            <a:ext cx="5194583" cy="3406715"/>
          </a:xfrm>
        </p:spPr>
        <p:txBody>
          <a:bodyPr>
            <a:normAutofit/>
          </a:bodyPr>
          <a:lstStyle/>
          <a:p>
            <a:pPr>
              <a:buClr>
                <a:srgbClr val="FF0000"/>
              </a:buClr>
            </a:pPr>
            <a:r>
              <a:rPr lang="en-US" dirty="0" smtClean="0"/>
              <a:t>Corporate donors</a:t>
            </a:r>
          </a:p>
          <a:p>
            <a:pPr>
              <a:buClr>
                <a:srgbClr val="FF0000"/>
              </a:buClr>
            </a:pPr>
            <a:r>
              <a:rPr lang="en-US" dirty="0" smtClean="0"/>
              <a:t>Individual donors</a:t>
            </a:r>
          </a:p>
          <a:p>
            <a:pPr>
              <a:buClr>
                <a:srgbClr val="FF0000"/>
              </a:buClr>
            </a:pPr>
            <a:r>
              <a:rPr lang="en-US" dirty="0" smtClean="0"/>
              <a:t>Golf Tournament</a:t>
            </a:r>
          </a:p>
          <a:p>
            <a:pPr>
              <a:buClr>
                <a:srgbClr val="FF0000"/>
              </a:buClr>
            </a:pPr>
            <a:r>
              <a:rPr lang="en-US" dirty="0" smtClean="0"/>
              <a:t>Staff</a:t>
            </a:r>
          </a:p>
          <a:p>
            <a:pPr>
              <a:buClr>
                <a:srgbClr val="FF0000"/>
              </a:buClr>
            </a:pPr>
            <a:r>
              <a:rPr lang="en-US" dirty="0" smtClean="0"/>
              <a:t>Chili</a:t>
            </a:r>
          </a:p>
          <a:p>
            <a:pPr>
              <a:buClr>
                <a:srgbClr val="FF0000"/>
              </a:buClr>
            </a:pPr>
            <a:endParaRPr lang="en-US" dirty="0" smtClean="0"/>
          </a:p>
          <a:p>
            <a:endParaRPr lang="en-US" dirty="0"/>
          </a:p>
        </p:txBody>
      </p:sp>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220200" y="1600200"/>
            <a:ext cx="2819400" cy="366522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2"/>
          </p:nvPr>
        </p:nvSpPr>
        <p:spPr>
          <a:xfrm>
            <a:off x="644578" y="3276600"/>
            <a:ext cx="5299022" cy="3200400"/>
          </a:xfrm>
        </p:spPr>
        <p:txBody>
          <a:bodyPr>
            <a:noAutofit/>
          </a:bodyPr>
          <a:lstStyle/>
          <a:p>
            <a:pPr>
              <a:buClr>
                <a:srgbClr val="FF0000"/>
              </a:buClr>
              <a:buFont typeface="Courier New" pitchFamily="49" charset="0"/>
              <a:buChar char="o"/>
            </a:pPr>
            <a:endParaRPr lang="en-US" sz="3200" dirty="0" smtClean="0"/>
          </a:p>
          <a:p>
            <a:pPr>
              <a:buClr>
                <a:srgbClr val="FF0000"/>
              </a:buClr>
              <a:buFont typeface="Courier New" pitchFamily="49" charset="0"/>
              <a:buChar char="o"/>
            </a:pPr>
            <a:r>
              <a:rPr lang="en-US" sz="3200" dirty="0" smtClean="0"/>
              <a:t>First Nations</a:t>
            </a:r>
          </a:p>
          <a:p>
            <a:pPr>
              <a:buClr>
                <a:srgbClr val="FF0000"/>
              </a:buClr>
              <a:buFont typeface="Courier New" pitchFamily="49" charset="0"/>
              <a:buChar char="o"/>
            </a:pPr>
            <a:r>
              <a:rPr lang="en-US" sz="3200" dirty="0" smtClean="0"/>
              <a:t>Other ASETs</a:t>
            </a:r>
          </a:p>
          <a:p>
            <a:pPr>
              <a:buClr>
                <a:srgbClr val="FF0000"/>
              </a:buClr>
              <a:buFont typeface="Courier New" pitchFamily="49" charset="0"/>
              <a:buChar char="o"/>
            </a:pPr>
            <a:r>
              <a:rPr lang="en-US" sz="3200" dirty="0" smtClean="0"/>
              <a:t>Indigenous Organizations</a:t>
            </a:r>
          </a:p>
        </p:txBody>
      </p:sp>
      <p:sp>
        <p:nvSpPr>
          <p:cNvPr id="2" name="Title 1"/>
          <p:cNvSpPr>
            <a:spLocks noGrp="1"/>
          </p:cNvSpPr>
          <p:nvPr>
            <p:ph type="title"/>
          </p:nvPr>
        </p:nvSpPr>
        <p:spPr/>
        <p:txBody>
          <a:bodyPr/>
          <a:lstStyle/>
          <a:p>
            <a:r>
              <a:rPr lang="en-US" sz="4800" dirty="0" smtClean="0">
                <a:solidFill>
                  <a:srgbClr val="C00000"/>
                </a:solidFill>
              </a:rPr>
              <a:t>Partners: Types</a:t>
            </a:r>
            <a:endParaRPr lang="en-US" sz="4800" dirty="0">
              <a:solidFill>
                <a:srgbClr val="C00000"/>
              </a:solidFill>
            </a:endParaRPr>
          </a:p>
        </p:txBody>
      </p:sp>
      <p:sp>
        <p:nvSpPr>
          <p:cNvPr id="4" name="Content Placeholder 2"/>
          <p:cNvSpPr txBox="1">
            <a:spLocks/>
          </p:cNvSpPr>
          <p:nvPr/>
        </p:nvSpPr>
        <p:spPr>
          <a:xfrm>
            <a:off x="6283378" y="3276600"/>
            <a:ext cx="5299022" cy="3200400"/>
          </a:xfrm>
          <a:prstGeom prst="rect">
            <a:avLst/>
          </a:prstGeom>
          <a:effectLst/>
        </p:spPr>
        <p:txBody>
          <a:bodyPr vert="horz" lIns="91440" tIns="45720" rIns="91440" bIns="45720" rtlCol="0" anchor="t" anchorCtr="0">
            <a:noAutofit/>
          </a:bodyPr>
          <a:lstStyle/>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Industry Associations</a:t>
            </a:r>
          </a:p>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lang="en-US" sz="3200" dirty="0" smtClean="0">
                <a:solidFill>
                  <a:schemeClr val="bg1"/>
                </a:solidFill>
              </a:rPr>
              <a:t>Labour/Unions</a:t>
            </a:r>
          </a:p>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Employers</a:t>
            </a:r>
          </a:p>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lang="en-US" sz="3200" dirty="0" smtClean="0">
                <a:solidFill>
                  <a:schemeClr val="bg1"/>
                </a:solidFill>
              </a:rPr>
              <a:t>Trainers</a:t>
            </a:r>
            <a:endParaRPr kumimoji="0" lang="en-US" sz="3200" b="0" i="0" u="none" strike="noStrike" kern="1200" cap="none" spc="0" normalizeH="0" baseline="0" noProof="0" dirty="0" smtClean="0">
              <a:ln>
                <a:noFill/>
              </a:ln>
              <a:solidFill>
                <a:schemeClr val="bg1"/>
              </a:solidFill>
              <a:effectLst/>
              <a:uLnTx/>
              <a:uFillTx/>
              <a:latin typeface="+mn-lt"/>
              <a:ea typeface="+mn-ea"/>
              <a:cs typeface="+mn-cs"/>
            </a:endParaRPr>
          </a:p>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Governments</a:t>
            </a:r>
            <a:endParaRPr kumimoji="0" lang="en-US"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2"/>
          </p:nvPr>
        </p:nvSpPr>
        <p:spPr>
          <a:xfrm>
            <a:off x="644578" y="2819400"/>
            <a:ext cx="5451422" cy="3200400"/>
          </a:xfrm>
        </p:spPr>
        <p:txBody>
          <a:bodyPr>
            <a:noAutofit/>
          </a:bodyPr>
          <a:lstStyle/>
          <a:p>
            <a:pPr>
              <a:buClr>
                <a:srgbClr val="FF0000"/>
              </a:buClr>
              <a:buFont typeface="Courier New" pitchFamily="49" charset="0"/>
              <a:buChar char="o"/>
            </a:pPr>
            <a:r>
              <a:rPr lang="en-US" dirty="0" smtClean="0"/>
              <a:t>Strong Infrastructure – Capacity</a:t>
            </a:r>
          </a:p>
          <a:p>
            <a:pPr lvl="1">
              <a:buClr>
                <a:srgbClr val="FF0000"/>
              </a:buClr>
              <a:buFont typeface="Courier New" pitchFamily="49" charset="0"/>
              <a:buChar char="o"/>
            </a:pPr>
            <a:r>
              <a:rPr lang="en-US" sz="2000" dirty="0" smtClean="0"/>
              <a:t>Board</a:t>
            </a:r>
          </a:p>
          <a:p>
            <a:pPr lvl="1">
              <a:buClr>
                <a:srgbClr val="FF0000"/>
              </a:buClr>
              <a:buFont typeface="Courier New" pitchFamily="49" charset="0"/>
              <a:buChar char="o"/>
            </a:pPr>
            <a:r>
              <a:rPr lang="en-US" sz="2000" dirty="0" smtClean="0"/>
              <a:t>Management</a:t>
            </a:r>
          </a:p>
          <a:p>
            <a:pPr lvl="1">
              <a:buClr>
                <a:srgbClr val="FF0000"/>
              </a:buClr>
              <a:buFont typeface="Courier New" pitchFamily="49" charset="0"/>
              <a:buChar char="o"/>
            </a:pPr>
            <a:r>
              <a:rPr lang="en-US" sz="2000" dirty="0" smtClean="0"/>
              <a:t>Staff</a:t>
            </a:r>
            <a:endParaRPr lang="en-US" dirty="0" smtClean="0"/>
          </a:p>
          <a:p>
            <a:pPr>
              <a:buClr>
                <a:srgbClr val="FF0000"/>
              </a:buClr>
              <a:buFont typeface="Courier New" pitchFamily="49" charset="0"/>
              <a:buChar char="o"/>
            </a:pPr>
            <a:r>
              <a:rPr lang="en-US" dirty="0" smtClean="0"/>
              <a:t>Strong Finances - Open</a:t>
            </a:r>
          </a:p>
          <a:p>
            <a:pPr lvl="1">
              <a:buClr>
                <a:srgbClr val="FF0000"/>
              </a:buClr>
              <a:buFont typeface="Courier New" pitchFamily="49" charset="0"/>
              <a:buChar char="o"/>
            </a:pPr>
            <a:r>
              <a:rPr lang="en-US" sz="2000" dirty="0" smtClean="0"/>
              <a:t>On time</a:t>
            </a:r>
          </a:p>
          <a:p>
            <a:pPr lvl="1">
              <a:buClr>
                <a:srgbClr val="FF0000"/>
              </a:buClr>
              <a:buFont typeface="Courier New" pitchFamily="49" charset="0"/>
              <a:buChar char="o"/>
            </a:pPr>
            <a:r>
              <a:rPr lang="en-US" sz="2000" dirty="0" smtClean="0"/>
              <a:t>On budget</a:t>
            </a:r>
          </a:p>
          <a:p>
            <a:pPr lvl="1">
              <a:buClr>
                <a:srgbClr val="FF0000"/>
              </a:buClr>
              <a:buFont typeface="Courier New" pitchFamily="49" charset="0"/>
              <a:buChar char="o"/>
            </a:pPr>
            <a:r>
              <a:rPr lang="en-US" sz="2000" dirty="0" smtClean="0"/>
              <a:t>Transparent</a:t>
            </a:r>
            <a:endParaRPr lang="en-US" sz="2000" dirty="0"/>
          </a:p>
          <a:p>
            <a:endParaRPr lang="en-US" dirty="0"/>
          </a:p>
        </p:txBody>
      </p:sp>
      <p:sp>
        <p:nvSpPr>
          <p:cNvPr id="2" name="Title 1"/>
          <p:cNvSpPr>
            <a:spLocks noGrp="1"/>
          </p:cNvSpPr>
          <p:nvPr>
            <p:ph type="title"/>
          </p:nvPr>
        </p:nvSpPr>
        <p:spPr/>
        <p:txBody>
          <a:bodyPr/>
          <a:lstStyle/>
          <a:p>
            <a:r>
              <a:rPr lang="en-US" sz="4800" dirty="0" smtClean="0">
                <a:solidFill>
                  <a:srgbClr val="C00000"/>
                </a:solidFill>
              </a:rPr>
              <a:t>Partners: What We Offer</a:t>
            </a:r>
            <a:endParaRPr lang="en-US" sz="4800" dirty="0">
              <a:solidFill>
                <a:srgbClr val="C00000"/>
              </a:solidFill>
            </a:endParaRPr>
          </a:p>
        </p:txBody>
      </p:sp>
      <p:sp>
        <p:nvSpPr>
          <p:cNvPr id="6" name="Content Placeholder 2"/>
          <p:cNvSpPr txBox="1">
            <a:spLocks/>
          </p:cNvSpPr>
          <p:nvPr/>
        </p:nvSpPr>
        <p:spPr>
          <a:xfrm>
            <a:off x="6172200" y="2819400"/>
            <a:ext cx="5451422" cy="3200400"/>
          </a:xfrm>
          <a:prstGeom prst="rect">
            <a:avLst/>
          </a:prstGeom>
          <a:effectLst/>
        </p:spPr>
        <p:txBody>
          <a:bodyPr vert="horz" lIns="91440" tIns="45720" rIns="91440" bIns="45720" rtlCol="0" anchor="t" anchorCtr="0">
            <a:noAutofit/>
          </a:bodyPr>
          <a:lstStyle/>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lang="en-US" sz="2800" dirty="0" smtClean="0">
                <a:solidFill>
                  <a:schemeClr val="bg1"/>
                </a:solidFill>
              </a:rPr>
              <a:t>Experience – Project Success</a:t>
            </a:r>
          </a:p>
          <a:p>
            <a:pPr marL="628650" lvl="1" indent="-171450" defTabSz="457200">
              <a:spcBef>
                <a:spcPct val="20000"/>
              </a:spcBef>
              <a:spcAft>
                <a:spcPts val="600"/>
              </a:spcAft>
              <a:buClr>
                <a:srgbClr val="FF0000"/>
              </a:buClr>
              <a:buFont typeface="Courier New" pitchFamily="49" charset="0"/>
              <a:buChar char="o"/>
            </a:pPr>
            <a:r>
              <a:rPr kumimoji="0" lang="en-US" sz="2000" b="0" i="0" u="none" strike="noStrike" kern="1200" cap="none" spc="0" normalizeH="0" baseline="0" noProof="0" dirty="0" smtClean="0">
                <a:ln>
                  <a:noFill/>
                </a:ln>
                <a:solidFill>
                  <a:schemeClr val="bg1"/>
                </a:solidFill>
                <a:effectLst/>
                <a:uLnTx/>
                <a:uFillTx/>
                <a:latin typeface="+mn-lt"/>
                <a:ea typeface="+mn-ea"/>
                <a:cs typeface="+mn-cs"/>
              </a:rPr>
              <a:t>Project</a:t>
            </a:r>
            <a:r>
              <a:rPr kumimoji="0" lang="en-US" sz="2000" b="0" i="0" u="none" strike="noStrike" kern="1200" cap="none" spc="0" normalizeH="0" noProof="0" dirty="0" smtClean="0">
                <a:ln>
                  <a:noFill/>
                </a:ln>
                <a:solidFill>
                  <a:schemeClr val="bg1"/>
                </a:solidFill>
                <a:effectLst/>
                <a:uLnTx/>
                <a:uFillTx/>
                <a:latin typeface="+mn-lt"/>
                <a:ea typeface="+mn-ea"/>
                <a:cs typeface="+mn-cs"/>
              </a:rPr>
              <a:t> design</a:t>
            </a:r>
          </a:p>
          <a:p>
            <a:pPr marL="628650" lvl="1" indent="-171450" defTabSz="457200">
              <a:spcBef>
                <a:spcPct val="20000"/>
              </a:spcBef>
              <a:spcAft>
                <a:spcPts val="600"/>
              </a:spcAft>
              <a:buClr>
                <a:srgbClr val="FF0000"/>
              </a:buClr>
              <a:buFont typeface="Courier New" pitchFamily="49" charset="0"/>
              <a:buChar char="o"/>
            </a:pPr>
            <a:r>
              <a:rPr lang="en-US" sz="2000" baseline="0" dirty="0" smtClean="0">
                <a:solidFill>
                  <a:schemeClr val="bg1"/>
                </a:solidFill>
              </a:rPr>
              <a:t>Project</a:t>
            </a:r>
            <a:r>
              <a:rPr lang="en-US" sz="2000" dirty="0" smtClean="0">
                <a:solidFill>
                  <a:schemeClr val="bg1"/>
                </a:solidFill>
              </a:rPr>
              <a:t> management</a:t>
            </a:r>
          </a:p>
          <a:p>
            <a:pPr marL="628650" lvl="1" indent="-171450" defTabSz="457200">
              <a:spcBef>
                <a:spcPct val="20000"/>
              </a:spcBef>
              <a:spcAft>
                <a:spcPts val="600"/>
              </a:spcAft>
              <a:buClr>
                <a:srgbClr val="FF0000"/>
              </a:buClr>
              <a:buFont typeface="Courier New" pitchFamily="49" charset="0"/>
              <a:buChar char="o"/>
            </a:pPr>
            <a:r>
              <a:rPr kumimoji="0" lang="en-US" sz="2000" b="0" i="0" u="none" strike="noStrike" kern="1200" cap="none" spc="0" normalizeH="0" baseline="0" noProof="0" dirty="0" smtClean="0">
                <a:ln>
                  <a:noFill/>
                </a:ln>
                <a:solidFill>
                  <a:schemeClr val="bg1"/>
                </a:solidFill>
                <a:effectLst/>
                <a:uLnTx/>
                <a:uFillTx/>
                <a:latin typeface="+mn-lt"/>
                <a:ea typeface="+mn-ea"/>
                <a:cs typeface="+mn-cs"/>
              </a:rPr>
              <a:t>Partnerships</a:t>
            </a:r>
          </a:p>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Ideas – Dream Projects</a:t>
            </a:r>
          </a:p>
          <a:p>
            <a:pPr marL="628650" lvl="1" indent="-171450" defTabSz="457200">
              <a:spcBef>
                <a:spcPct val="20000"/>
              </a:spcBef>
              <a:spcAft>
                <a:spcPts val="600"/>
              </a:spcAft>
              <a:buClr>
                <a:srgbClr val="FF0000"/>
              </a:buClr>
              <a:buFont typeface="Courier New" pitchFamily="49" charset="0"/>
              <a:buChar char="o"/>
            </a:pPr>
            <a:r>
              <a:rPr lang="en-US" sz="2000" dirty="0" smtClean="0">
                <a:solidFill>
                  <a:schemeClr val="bg1"/>
                </a:solidFill>
              </a:rPr>
              <a:t>Stick to mandate</a:t>
            </a:r>
          </a:p>
          <a:p>
            <a:pPr marL="628650" lvl="1" indent="-171450" defTabSz="457200">
              <a:spcBef>
                <a:spcPct val="20000"/>
              </a:spcBef>
              <a:spcAft>
                <a:spcPts val="600"/>
              </a:spcAft>
              <a:buClr>
                <a:srgbClr val="FF0000"/>
              </a:buClr>
              <a:buFont typeface="Courier New" pitchFamily="49" charset="0"/>
              <a:buChar char="o"/>
            </a:pPr>
            <a:r>
              <a:rPr kumimoji="0" lang="en-US" sz="2000" b="0" i="0" u="none" strike="noStrike" kern="1200" cap="none" spc="0" normalizeH="0" baseline="0" noProof="0" dirty="0" smtClean="0">
                <a:ln>
                  <a:noFill/>
                </a:ln>
                <a:solidFill>
                  <a:schemeClr val="bg1"/>
                </a:solidFill>
                <a:effectLst/>
                <a:uLnTx/>
                <a:uFillTx/>
                <a:latin typeface="+mn-lt"/>
                <a:ea typeface="+mn-ea"/>
                <a:cs typeface="+mn-cs"/>
              </a:rPr>
              <a:t>Stick to strengths</a:t>
            </a:r>
          </a:p>
          <a:p>
            <a:pPr marL="628650" lvl="1" indent="-171450" defTabSz="457200">
              <a:spcBef>
                <a:spcPct val="20000"/>
              </a:spcBef>
              <a:spcAft>
                <a:spcPts val="600"/>
              </a:spcAft>
              <a:buClr>
                <a:srgbClr val="FF0000"/>
              </a:buClr>
              <a:buFont typeface="Courier New" pitchFamily="49" charset="0"/>
              <a:buChar char="o"/>
            </a:pPr>
            <a:r>
              <a:rPr lang="en-US" sz="2000" dirty="0" smtClean="0">
                <a:solidFill>
                  <a:schemeClr val="bg1"/>
                </a:solidFill>
              </a:rPr>
              <a:t>Expand services</a:t>
            </a:r>
            <a:endParaRPr kumimoji="0" lang="en-US" sz="2000" b="0" i="0" u="none" strike="noStrike" kern="1200" cap="none" spc="0" normalizeH="0" baseline="0" noProof="0" dirty="0" smtClean="0">
              <a:ln>
                <a:noFill/>
              </a:ln>
              <a:solidFill>
                <a:schemeClr val="bg1"/>
              </a:solidFill>
              <a:effectLst/>
              <a:uLnTx/>
              <a:uFillTx/>
              <a:latin typeface="+mn-lt"/>
              <a:ea typeface="+mn-ea"/>
              <a:cs typeface="+mn-cs"/>
            </a:endParaRPr>
          </a:p>
          <a:p>
            <a:pPr marL="171450" marR="0" lvl="0" indent="-171450" algn="l" defTabSz="457200" rtl="0" eaLnBrk="1" fontAlgn="auto" latinLnBrk="0" hangingPunct="1">
              <a:lnSpc>
                <a:spcPct val="100000"/>
              </a:lnSpc>
              <a:spcBef>
                <a:spcPct val="20000"/>
              </a:spcBef>
              <a:spcAft>
                <a:spcPts val="600"/>
              </a:spcAft>
              <a:buClr>
                <a:schemeClr val="accent1"/>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2"/>
          </p:nvPr>
        </p:nvSpPr>
        <p:spPr>
          <a:xfrm>
            <a:off x="644578" y="3276600"/>
            <a:ext cx="5756222" cy="3200400"/>
          </a:xfrm>
        </p:spPr>
        <p:txBody>
          <a:bodyPr>
            <a:noAutofit/>
          </a:bodyPr>
          <a:lstStyle/>
          <a:p>
            <a:pPr>
              <a:buClr>
                <a:srgbClr val="FF0000"/>
              </a:buClr>
              <a:buFont typeface="Courier New" pitchFamily="49" charset="0"/>
              <a:buChar char="o"/>
            </a:pPr>
            <a:r>
              <a:rPr lang="en-US" sz="2800" dirty="0" smtClean="0"/>
              <a:t>Partners wh</a:t>
            </a:r>
            <a:r>
              <a:rPr lang="en-US" dirty="0" smtClean="0"/>
              <a:t>o know their own strengths and weaknesses</a:t>
            </a:r>
          </a:p>
          <a:p>
            <a:pPr>
              <a:buClr>
                <a:srgbClr val="FF0000"/>
              </a:buClr>
              <a:buFont typeface="Courier New" pitchFamily="49" charset="0"/>
              <a:buChar char="o"/>
            </a:pPr>
            <a:r>
              <a:rPr lang="en-US" sz="2800" dirty="0" smtClean="0"/>
              <a:t>Transparent finances</a:t>
            </a:r>
          </a:p>
          <a:p>
            <a:pPr>
              <a:buClr>
                <a:srgbClr val="FF0000"/>
              </a:buClr>
              <a:buFont typeface="Courier New" pitchFamily="49" charset="0"/>
              <a:buChar char="o"/>
            </a:pPr>
            <a:r>
              <a:rPr lang="en-US" sz="2800" dirty="0" smtClean="0"/>
              <a:t>Expertise we don’t have</a:t>
            </a:r>
          </a:p>
          <a:p>
            <a:pPr>
              <a:buClr>
                <a:srgbClr val="FF0000"/>
              </a:buClr>
              <a:buFont typeface="Courier New" pitchFamily="49" charset="0"/>
              <a:buChar char="o"/>
            </a:pPr>
            <a:r>
              <a:rPr lang="en-US" dirty="0" smtClean="0"/>
              <a:t>Similar mandates</a:t>
            </a:r>
          </a:p>
          <a:p>
            <a:pPr>
              <a:buClr>
                <a:srgbClr val="FF0000"/>
              </a:buClr>
              <a:buFont typeface="Courier New" pitchFamily="49" charset="0"/>
              <a:buChar char="o"/>
            </a:pPr>
            <a:r>
              <a:rPr lang="en-US" sz="2800" dirty="0" smtClean="0"/>
              <a:t>Solid reputation</a:t>
            </a:r>
          </a:p>
        </p:txBody>
      </p:sp>
      <p:sp>
        <p:nvSpPr>
          <p:cNvPr id="2" name="Title 1"/>
          <p:cNvSpPr>
            <a:spLocks noGrp="1"/>
          </p:cNvSpPr>
          <p:nvPr>
            <p:ph type="title"/>
          </p:nvPr>
        </p:nvSpPr>
        <p:spPr/>
        <p:txBody>
          <a:bodyPr/>
          <a:lstStyle/>
          <a:p>
            <a:r>
              <a:rPr lang="en-US" sz="4800" dirty="0" smtClean="0">
                <a:solidFill>
                  <a:srgbClr val="C00000"/>
                </a:solidFill>
              </a:rPr>
              <a:t>Partners: What We Want</a:t>
            </a:r>
            <a:endParaRPr lang="en-US" sz="4800" dirty="0">
              <a:solidFill>
                <a:srgbClr val="C00000"/>
              </a:solidFill>
            </a:endParaRPr>
          </a:p>
        </p:txBody>
      </p:sp>
      <p:sp>
        <p:nvSpPr>
          <p:cNvPr id="5" name="Content Placeholder 2"/>
          <p:cNvSpPr txBox="1">
            <a:spLocks/>
          </p:cNvSpPr>
          <p:nvPr/>
        </p:nvSpPr>
        <p:spPr>
          <a:xfrm>
            <a:off x="6400800" y="3276600"/>
            <a:ext cx="5070422" cy="3200400"/>
          </a:xfrm>
          <a:prstGeom prst="rect">
            <a:avLst/>
          </a:prstGeom>
          <a:effectLst/>
        </p:spPr>
        <p:txBody>
          <a:bodyPr vert="horz" lIns="91440" tIns="45720" rIns="91440" bIns="45720" rtlCol="0" anchor="t" anchorCtr="0">
            <a:noAutofit/>
          </a:bodyPr>
          <a:lstStyle/>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Cash</a:t>
            </a:r>
          </a:p>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Jobs</a:t>
            </a:r>
          </a:p>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lang="en-US" sz="2800" dirty="0" smtClean="0">
                <a:solidFill>
                  <a:schemeClr val="bg1"/>
                </a:solidFill>
              </a:rPr>
              <a:t>Training</a:t>
            </a:r>
          </a:p>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Certifications</a:t>
            </a:r>
          </a:p>
          <a:p>
            <a:pPr marL="171450" marR="0" lvl="0" indent="-171450" algn="l" defTabSz="457200" rtl="0" eaLnBrk="1" fontAlgn="auto" latinLnBrk="0" hangingPunct="1">
              <a:lnSpc>
                <a:spcPct val="100000"/>
              </a:lnSpc>
              <a:spcBef>
                <a:spcPct val="20000"/>
              </a:spcBef>
              <a:spcAft>
                <a:spcPts val="600"/>
              </a:spcAft>
              <a:buClr>
                <a:srgbClr val="FF0000"/>
              </a:buClr>
              <a:buSzTx/>
              <a:buFont typeface="Courier New" pitchFamily="49" charset="0"/>
              <a:buChar char="o"/>
              <a:tabLst/>
              <a:defRPr/>
            </a:pPr>
            <a:r>
              <a:rPr lang="en-US" sz="2800" dirty="0" smtClean="0">
                <a:solidFill>
                  <a:schemeClr val="bg1"/>
                </a:solidFill>
              </a:rPr>
              <a:t>Opportunities for Networking</a:t>
            </a:r>
            <a:endParaRPr kumimoji="0" lang="en-US" sz="2800" b="0" i="0" u="none" strike="noStrike" kern="1200" cap="none" spc="0" normalizeH="0" baseline="0" noProof="0" dirty="0" smtClean="0">
              <a:ln>
                <a:noFill/>
              </a:ln>
              <a:solidFill>
                <a:schemeClr val="bg1"/>
              </a:solidFill>
              <a:effectLst/>
              <a:uLnTx/>
              <a:uFillTx/>
              <a:latin typeface="+mn-lt"/>
              <a:ea typeface="+mn-ea"/>
              <a:cs typeface="+mn-cs"/>
            </a:endParaRPr>
          </a:p>
          <a:p>
            <a:pPr marL="171450" marR="0" lvl="0" indent="-171450" algn="l" defTabSz="457200" rtl="0" eaLnBrk="1" fontAlgn="auto" latinLnBrk="0" hangingPunct="1">
              <a:lnSpc>
                <a:spcPct val="100000"/>
              </a:lnSpc>
              <a:spcBef>
                <a:spcPct val="20000"/>
              </a:spcBef>
              <a:spcAft>
                <a:spcPts val="600"/>
              </a:spcAft>
              <a:buClr>
                <a:schemeClr val="accent1"/>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1514" y="304800"/>
            <a:ext cx="5034886" cy="1295400"/>
          </a:xfrm>
          <a:prstGeom prst="rect">
            <a:avLst/>
          </a:prstGeom>
        </p:spPr>
      </p:pic>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sz="half" idx="1"/>
          </p:nvPr>
        </p:nvSpPr>
        <p:spPr>
          <a:xfrm>
            <a:off x="818712" y="2133599"/>
            <a:ext cx="5963088" cy="3727451"/>
          </a:xfrm>
        </p:spPr>
        <p:txBody>
          <a:bodyPr>
            <a:normAutofit/>
          </a:bodyPr>
          <a:lstStyle/>
          <a:p>
            <a:pPr marL="514350" lvl="0" indent="-514350">
              <a:spcBef>
                <a:spcPct val="0"/>
              </a:spcBef>
              <a:spcAft>
                <a:spcPts val="0"/>
              </a:spcAft>
              <a:buClrTx/>
              <a:buFont typeface="+mj-lt"/>
              <a:buAutoNum type="arabicPeriod"/>
              <a:defRPr/>
            </a:pPr>
            <a:r>
              <a:rPr lang="en-US" sz="3600" b="1" dirty="0" smtClean="0"/>
              <a:t>Know your mandate</a:t>
            </a:r>
          </a:p>
          <a:p>
            <a:pPr marL="514350" lvl="0" indent="-514350">
              <a:spcBef>
                <a:spcPct val="0"/>
              </a:spcBef>
              <a:spcAft>
                <a:spcPts val="0"/>
              </a:spcAft>
              <a:buClrTx/>
              <a:buFont typeface="+mj-lt"/>
              <a:buAutoNum type="arabicPeriod"/>
              <a:defRPr/>
            </a:pPr>
            <a:r>
              <a:rPr lang="en-US" sz="3600" b="1" dirty="0" smtClean="0"/>
              <a:t>Know your finances</a:t>
            </a:r>
          </a:p>
          <a:p>
            <a:pPr marL="514350" lvl="0" indent="-514350">
              <a:spcBef>
                <a:spcPct val="0"/>
              </a:spcBef>
              <a:spcAft>
                <a:spcPts val="0"/>
              </a:spcAft>
              <a:buClrTx/>
              <a:buFont typeface="+mj-lt"/>
              <a:buAutoNum type="arabicPeriod"/>
              <a:defRPr/>
            </a:pPr>
            <a:r>
              <a:rPr lang="en-US" sz="3600" b="1" dirty="0" smtClean="0"/>
              <a:t>Know what you offer</a:t>
            </a:r>
          </a:p>
          <a:p>
            <a:pPr marL="514350" lvl="0" indent="-514350">
              <a:spcBef>
                <a:spcPct val="0"/>
              </a:spcBef>
              <a:spcAft>
                <a:spcPts val="0"/>
              </a:spcAft>
              <a:buClrTx/>
              <a:buFont typeface="+mj-lt"/>
              <a:buAutoNum type="arabicPeriod"/>
              <a:defRPr/>
            </a:pPr>
            <a:r>
              <a:rPr lang="en-US" sz="3600" b="1" dirty="0" smtClean="0"/>
              <a:t>Know what you want</a:t>
            </a:r>
          </a:p>
          <a:p>
            <a:pPr marL="514350" lvl="0" indent="-514350">
              <a:spcBef>
                <a:spcPct val="0"/>
              </a:spcBef>
              <a:spcAft>
                <a:spcPts val="0"/>
              </a:spcAft>
              <a:buClrTx/>
              <a:buFont typeface="+mj-lt"/>
              <a:buAutoNum type="arabicPeriod"/>
              <a:defRPr/>
            </a:pPr>
            <a:r>
              <a:rPr lang="en-US" sz="3600" b="1" dirty="0" smtClean="0"/>
              <a:t>Network</a:t>
            </a:r>
          </a:p>
        </p:txBody>
      </p:sp>
      <p:sp>
        <p:nvSpPr>
          <p:cNvPr id="5" name="Footer Placeholder 4"/>
          <p:cNvSpPr>
            <a:spLocks noGrp="1"/>
          </p:cNvSpPr>
          <p:nvPr>
            <p:ph type="ftr" sz="quarter" idx="11"/>
          </p:nvPr>
        </p:nvSpPr>
        <p:spPr/>
        <p:txBody>
          <a:bodyPr/>
          <a:lstStyle/>
          <a:p>
            <a:endParaRPr lang="en-US"/>
          </a:p>
        </p:txBody>
      </p:sp>
      <p:sp>
        <p:nvSpPr>
          <p:cNvPr id="7" name="Content Placeholder 6"/>
          <p:cNvSpPr>
            <a:spLocks noGrp="1"/>
          </p:cNvSpPr>
          <p:nvPr>
            <p:ph sz="half" idx="2"/>
          </p:nvPr>
        </p:nvSpPr>
        <p:spPr/>
        <p:txBody>
          <a:bodyPr/>
          <a:lstStyle/>
          <a:p>
            <a:pPr>
              <a:buNone/>
            </a:pPr>
            <a:r>
              <a:rPr lang="en-US" dirty="0" smtClean="0"/>
              <a:t> </a:t>
            </a:r>
            <a:endParaRPr lang="en-US" dirty="0"/>
          </a:p>
        </p:txBody>
      </p:sp>
      <p:pic>
        <p:nvPicPr>
          <p:cNvPr id="8" name="Content Placeholder 7" descr="Kendall.jpg"/>
          <p:cNvPicPr>
            <a:picLocks noChangeAspect="1"/>
          </p:cNvPicPr>
          <p:nvPr/>
        </p:nvPicPr>
        <p:blipFill>
          <a:blip r:embed="rId4" cstate="print"/>
          <a:stretch>
            <a:fillRect/>
          </a:stretch>
        </p:blipFill>
        <p:spPr>
          <a:xfrm>
            <a:off x="8305800" y="880494"/>
            <a:ext cx="3352800" cy="5548462"/>
          </a:xfrm>
          <a:prstGeom prst="round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867" y="1066800"/>
            <a:ext cx="5503333" cy="1143000"/>
          </a:xfrm>
        </p:spPr>
        <p:txBody>
          <a:bodyPr anchor="t"/>
          <a:lstStyle/>
          <a:p>
            <a:pPr algn="l"/>
            <a:r>
              <a:rPr lang="en-US" sz="6600" dirty="0" smtClean="0">
                <a:solidFill>
                  <a:schemeClr val="bg2">
                    <a:lumMod val="50000"/>
                  </a:schemeClr>
                </a:solidFill>
              </a:rPr>
              <a:t>Thank You</a:t>
            </a:r>
            <a:endParaRPr lang="en-US" sz="6600" dirty="0">
              <a:solidFill>
                <a:schemeClr val="bg2">
                  <a:lumMod val="50000"/>
                </a:schemeClr>
              </a:solidFill>
            </a:endParaRPr>
          </a:p>
        </p:txBody>
      </p:sp>
      <p:sp>
        <p:nvSpPr>
          <p:cNvPr id="3" name="Content Placeholder 2"/>
          <p:cNvSpPr>
            <a:spLocks noGrp="1"/>
          </p:cNvSpPr>
          <p:nvPr>
            <p:ph type="body" idx="1"/>
          </p:nvPr>
        </p:nvSpPr>
        <p:spPr>
          <a:xfrm>
            <a:off x="6172200" y="3962400"/>
            <a:ext cx="5590800" cy="2519848"/>
          </a:xfrm>
          <a:effectLst/>
        </p:spPr>
        <p:txBody>
          <a:bodyPr>
            <a:noAutofit/>
          </a:bodyPr>
          <a:lstStyle/>
          <a:p>
            <a:pPr>
              <a:spcBef>
                <a:spcPts val="0"/>
              </a:spcBef>
              <a:spcAft>
                <a:spcPts val="0"/>
              </a:spcAft>
              <a:buNone/>
            </a:pPr>
            <a:r>
              <a:rPr lang="en-US" sz="4800" dirty="0" smtClean="0">
                <a:latin typeface="+mj-lt"/>
              </a:rPr>
              <a:t>John Webster</a:t>
            </a:r>
            <a:endParaRPr lang="en-US" sz="4800" dirty="0">
              <a:latin typeface="+mj-lt"/>
            </a:endParaRPr>
          </a:p>
          <a:p>
            <a:pPr>
              <a:spcBef>
                <a:spcPts val="0"/>
              </a:spcBef>
              <a:spcAft>
                <a:spcPts val="0"/>
              </a:spcAft>
              <a:buNone/>
            </a:pPr>
            <a:r>
              <a:rPr lang="en-CA" dirty="0" smtClean="0"/>
              <a:t>President &amp; CEO</a:t>
            </a:r>
            <a:endParaRPr lang="en-US" dirty="0"/>
          </a:p>
          <a:p>
            <a:pPr>
              <a:spcBef>
                <a:spcPts val="0"/>
              </a:spcBef>
              <a:spcAft>
                <a:spcPts val="0"/>
              </a:spcAft>
              <a:buNone/>
            </a:pPr>
            <a:r>
              <a:rPr lang="en-CA" dirty="0" smtClean="0">
                <a:hlinkClick r:id="rId3"/>
              </a:rPr>
              <a:t>jwebster@accessfutures.com</a:t>
            </a:r>
            <a:endParaRPr lang="en-CA" dirty="0"/>
          </a:p>
          <a:p>
            <a:pPr>
              <a:spcBef>
                <a:spcPts val="0"/>
              </a:spcBef>
              <a:spcAft>
                <a:spcPts val="0"/>
              </a:spcAft>
              <a:buNone/>
            </a:pPr>
            <a:r>
              <a:rPr lang="en-US" dirty="0"/>
              <a:t>(</a:t>
            </a:r>
            <a:r>
              <a:rPr lang="en-CA" dirty="0"/>
              <a:t>604) </a:t>
            </a:r>
            <a:r>
              <a:rPr lang="en-CA" dirty="0" smtClean="0"/>
              <a:t>913-7933</a:t>
            </a:r>
            <a:endParaRPr lang="en-US" dirty="0"/>
          </a:p>
        </p:txBody>
      </p:sp>
      <p:sp>
        <p:nvSpPr>
          <p:cNvPr id="8" name="TextBox 7"/>
          <p:cNvSpPr txBox="1"/>
          <p:nvPr/>
        </p:nvSpPr>
        <p:spPr>
          <a:xfrm>
            <a:off x="533400" y="6132998"/>
            <a:ext cx="3581400" cy="461665"/>
          </a:xfrm>
          <a:prstGeom prst="rect">
            <a:avLst/>
          </a:prstGeom>
          <a:noFill/>
        </p:spPr>
        <p:txBody>
          <a:bodyPr wrap="square" rtlCol="0">
            <a:spAutoFit/>
          </a:bodyPr>
          <a:lstStyle/>
          <a:p>
            <a:r>
              <a:rPr lang="en-US" sz="2400" dirty="0" smtClean="0">
                <a:latin typeface="+mj-lt"/>
              </a:rPr>
              <a:t>www.accessfutures.com</a:t>
            </a:r>
            <a:endParaRPr lang="en-US" sz="2400" dirty="0">
              <a:latin typeface="+mj-lt"/>
            </a:endParaRPr>
          </a:p>
        </p:txBody>
      </p:sp>
      <p:sp>
        <p:nvSpPr>
          <p:cNvPr id="6" name="Title 1"/>
          <p:cNvSpPr txBox="1">
            <a:spLocks/>
          </p:cNvSpPr>
          <p:nvPr/>
        </p:nvSpPr>
        <p:spPr>
          <a:xfrm>
            <a:off x="381000" y="1295400"/>
            <a:ext cx="6781800" cy="2819400"/>
          </a:xfrm>
          <a:prstGeom prst="rect">
            <a:avLst/>
          </a:prstGeom>
          <a:effectLst/>
        </p:spPr>
        <p:txBody>
          <a:bodyPr vert="horz" lIns="91440" tIns="45720" rIns="91440" bIns="45720" rtlCol="0" anchor="t">
            <a:noAutofit/>
          </a:bodyPr>
          <a:lstStyle/>
          <a:p>
            <a:pPr marL="514350" marR="0" lvl="0" indent="-514350" algn="l" defTabSz="457200" rtl="0" eaLnBrk="1" fontAlgn="auto" latinLnBrk="0" hangingPunct="1">
              <a:lnSpc>
                <a:spcPct val="100000"/>
              </a:lnSpc>
              <a:spcBef>
                <a:spcPct val="0"/>
              </a:spcBef>
              <a:spcAft>
                <a:spcPts val="0"/>
              </a:spcAft>
              <a:buClrTx/>
              <a:buSzTx/>
              <a:buFont typeface="+mj-lt"/>
              <a:buAutoNum type="arabicPeriod"/>
              <a:tabLst/>
              <a:defRPr/>
            </a:pPr>
            <a:endParaRPr kumimoji="0" lang="en-US" sz="2800" b="1" i="0" u="none" strike="noStrike" kern="1200" cap="none" spc="0" normalizeH="0" baseline="0" noProof="0" dirty="0">
              <a:ln>
                <a:noFill/>
              </a:ln>
              <a:effectLst/>
              <a:uLnTx/>
              <a:uFillTx/>
              <a:latin typeface="+mj-lt"/>
              <a:ea typeface="+mj-ea"/>
              <a:cs typeface="+mj-cs"/>
            </a:endParaRPr>
          </a:p>
        </p:txBody>
      </p:sp>
      <p:pic>
        <p:nvPicPr>
          <p:cNvPr id="7" name="Picture 6" descr="access-logo (2).jpg"/>
          <p:cNvPicPr>
            <a:picLocks noChangeAspect="1"/>
          </p:cNvPicPr>
          <p:nvPr/>
        </p:nvPicPr>
        <p:blipFill>
          <a:blip r:embed="rId4" cstate="print"/>
          <a:stretch>
            <a:fillRect/>
          </a:stretch>
        </p:blipFill>
        <p:spPr>
          <a:xfrm>
            <a:off x="838200" y="4535974"/>
            <a:ext cx="2743200" cy="15251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2582618" y="342901"/>
            <a:ext cx="5189782" cy="1295400"/>
          </a:xfrm>
          <a:prstGeom prst="rect">
            <a:avLst/>
          </a:prstGeom>
        </p:spPr>
      </p:pic>
      <p:sp>
        <p:nvSpPr>
          <p:cNvPr id="2" name="Title 1"/>
          <p:cNvSpPr>
            <a:spLocks noGrp="1"/>
          </p:cNvSpPr>
          <p:nvPr>
            <p:ph type="title"/>
          </p:nvPr>
        </p:nvSpPr>
        <p:spPr>
          <a:xfrm>
            <a:off x="3837318" y="447188"/>
            <a:ext cx="7544680" cy="970450"/>
          </a:xfrm>
        </p:spPr>
        <p:txBody>
          <a:bodyPr/>
          <a:lstStyle/>
          <a:p>
            <a:r>
              <a:rPr lang="en-US" dirty="0" smtClean="0"/>
              <a:t>Today’s Topics</a:t>
            </a:r>
            <a:endParaRPr lang="en-US" dirty="0"/>
          </a:p>
        </p:txBody>
      </p:sp>
      <p:sp>
        <p:nvSpPr>
          <p:cNvPr id="3" name="Content Placeholder 2"/>
          <p:cNvSpPr>
            <a:spLocks noGrp="1"/>
          </p:cNvSpPr>
          <p:nvPr>
            <p:ph sz="half" idx="1"/>
          </p:nvPr>
        </p:nvSpPr>
        <p:spPr>
          <a:xfrm>
            <a:off x="2971800" y="1524001"/>
            <a:ext cx="4038600" cy="4800599"/>
          </a:xfrm>
        </p:spPr>
        <p:txBody>
          <a:bodyPr>
            <a:noAutofit/>
          </a:bodyPr>
          <a:lstStyle/>
          <a:p>
            <a:pPr marL="514350" indent="-514350">
              <a:buClr>
                <a:schemeClr val="bg1"/>
              </a:buClr>
              <a:buFont typeface="+mj-lt"/>
              <a:buAutoNum type="arabicPeriod"/>
            </a:pPr>
            <a:r>
              <a:rPr lang="en-US" dirty="0" smtClean="0"/>
              <a:t>ACCESS </a:t>
            </a:r>
          </a:p>
          <a:p>
            <a:pPr marL="788670" lvl="1" indent="-514350">
              <a:buClr>
                <a:schemeClr val="tx1"/>
              </a:buClr>
            </a:pPr>
            <a:r>
              <a:rPr lang="en-US" dirty="0" smtClean="0"/>
              <a:t>Mandate</a:t>
            </a:r>
          </a:p>
          <a:p>
            <a:pPr marL="788670" lvl="1" indent="-514350">
              <a:buClr>
                <a:schemeClr val="tx1"/>
              </a:buClr>
            </a:pPr>
            <a:r>
              <a:rPr lang="en-US" dirty="0" smtClean="0"/>
              <a:t>Programs</a:t>
            </a:r>
          </a:p>
          <a:p>
            <a:pPr marL="788670" lvl="1" indent="-514350">
              <a:buClr>
                <a:schemeClr val="tx1"/>
              </a:buClr>
            </a:pPr>
            <a:r>
              <a:rPr lang="en-US" dirty="0" smtClean="0"/>
              <a:t>Services</a:t>
            </a:r>
          </a:p>
          <a:p>
            <a:pPr marL="388620" indent="-514350">
              <a:buClr>
                <a:schemeClr val="bg1"/>
              </a:buClr>
              <a:buFont typeface="+mj-lt"/>
              <a:buAutoNum type="arabicPeriod"/>
            </a:pPr>
            <a:r>
              <a:rPr lang="en-US" dirty="0" smtClean="0"/>
              <a:t>Funding Tips</a:t>
            </a:r>
          </a:p>
          <a:p>
            <a:pPr marL="788670" lvl="1" indent="-514350">
              <a:buClr>
                <a:schemeClr val="tx1"/>
              </a:buClr>
            </a:pPr>
            <a:r>
              <a:rPr lang="en-US" dirty="0" smtClean="0"/>
              <a:t>Best Practices</a:t>
            </a:r>
          </a:p>
          <a:p>
            <a:pPr marL="788670" lvl="1" indent="-514350">
              <a:buClr>
                <a:schemeClr val="tx1"/>
              </a:buClr>
            </a:pPr>
            <a:r>
              <a:rPr lang="en-US" dirty="0" smtClean="0"/>
              <a:t>Sources</a:t>
            </a:r>
          </a:p>
          <a:p>
            <a:pPr marL="514350" indent="-514350">
              <a:buClr>
                <a:schemeClr val="bg1"/>
              </a:buClr>
              <a:buFont typeface="+mj-lt"/>
              <a:buAutoNum type="arabicPeriod"/>
            </a:pPr>
            <a:r>
              <a:rPr lang="en-US" dirty="0" smtClean="0"/>
              <a:t>Funding Sources</a:t>
            </a:r>
          </a:p>
          <a:p>
            <a:pPr marL="514350" indent="-514350">
              <a:buNone/>
            </a:pPr>
            <a:endParaRPr lang="en-US" dirty="0"/>
          </a:p>
        </p:txBody>
      </p:sp>
      <p:sp>
        <p:nvSpPr>
          <p:cNvPr id="4" name="Content Placeholder 3"/>
          <p:cNvSpPr>
            <a:spLocks noGrp="1"/>
          </p:cNvSpPr>
          <p:nvPr>
            <p:ph sz="half" idx="2"/>
          </p:nvPr>
        </p:nvSpPr>
        <p:spPr>
          <a:xfrm>
            <a:off x="7166386" y="1493837"/>
            <a:ext cx="4720814" cy="5364163"/>
          </a:xfrm>
        </p:spPr>
        <p:txBody>
          <a:bodyPr>
            <a:normAutofit lnSpcReduction="10000"/>
          </a:bodyPr>
          <a:lstStyle/>
          <a:p>
            <a:pPr marL="514350" indent="-514350">
              <a:buClr>
                <a:schemeClr val="bg1"/>
              </a:buClr>
              <a:buFont typeface="+mj-lt"/>
              <a:buAutoNum type="arabicPeriod" startAt="4"/>
            </a:pPr>
            <a:r>
              <a:rPr lang="en-US" dirty="0" smtClean="0"/>
              <a:t>ACCESS Funds</a:t>
            </a:r>
          </a:p>
          <a:p>
            <a:pPr marL="788670" lvl="1" indent="-514350">
              <a:buClr>
                <a:schemeClr val="tx1"/>
              </a:buClr>
            </a:pPr>
            <a:r>
              <a:rPr lang="en-US" dirty="0" smtClean="0"/>
              <a:t>For Organizations</a:t>
            </a:r>
          </a:p>
          <a:p>
            <a:pPr marL="788670" lvl="1" indent="-514350">
              <a:buClr>
                <a:schemeClr val="tx1"/>
              </a:buClr>
            </a:pPr>
            <a:r>
              <a:rPr lang="en-US" dirty="0" smtClean="0"/>
              <a:t>For Clients</a:t>
            </a:r>
          </a:p>
          <a:p>
            <a:pPr marL="514350" indent="-514350">
              <a:buClr>
                <a:schemeClr val="bg1"/>
              </a:buClr>
              <a:buFont typeface="+mj-lt"/>
              <a:buAutoNum type="arabicPeriod" startAt="4"/>
            </a:pPr>
            <a:r>
              <a:rPr lang="en-US" dirty="0" smtClean="0"/>
              <a:t>Urban Spirit Foundation</a:t>
            </a:r>
          </a:p>
          <a:p>
            <a:pPr marL="514350" indent="-514350">
              <a:buClr>
                <a:schemeClr val="bg1"/>
              </a:buClr>
              <a:buFont typeface="+mj-lt"/>
              <a:buAutoNum type="arabicPeriod" startAt="4"/>
            </a:pPr>
            <a:r>
              <a:rPr lang="en-US" dirty="0" smtClean="0"/>
              <a:t>Partners - Types  </a:t>
            </a:r>
          </a:p>
          <a:p>
            <a:pPr marL="788670" lvl="1" indent="-514350">
              <a:buClr>
                <a:schemeClr val="tx1"/>
              </a:buClr>
            </a:pPr>
            <a:r>
              <a:rPr lang="en-US" dirty="0" smtClean="0"/>
              <a:t>What We Offer</a:t>
            </a:r>
          </a:p>
          <a:p>
            <a:pPr marL="788670" lvl="1" indent="-514350">
              <a:buClr>
                <a:schemeClr val="tx1"/>
              </a:buClr>
            </a:pPr>
            <a:r>
              <a:rPr lang="en-US" dirty="0" smtClean="0"/>
              <a:t>What We Want</a:t>
            </a:r>
          </a:p>
          <a:p>
            <a:pPr marL="514350" indent="-514350">
              <a:buClr>
                <a:schemeClr val="bg1"/>
              </a:buClr>
              <a:buFont typeface="+mj-lt"/>
              <a:buAutoNum type="arabicPeriod" startAt="4"/>
            </a:pPr>
            <a:r>
              <a:rPr lang="en-US" dirty="0" smtClean="0"/>
              <a:t>Conclusion/Contact</a:t>
            </a:r>
          </a:p>
          <a:p>
            <a:endParaRPr lang="en-US" dirty="0"/>
          </a:p>
          <a:p>
            <a:pPr>
              <a:buNone/>
            </a:pPr>
            <a:endParaRPr lang="en-US" dirty="0"/>
          </a:p>
        </p:txBody>
      </p:sp>
      <p:pic>
        <p:nvPicPr>
          <p:cNvPr id="8" name="Picture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609599"/>
            <a:ext cx="3039732" cy="586740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451514" y="304800"/>
            <a:ext cx="5415886" cy="1295400"/>
          </a:xfrm>
          <a:prstGeom prst="rect">
            <a:avLst/>
          </a:prstGeom>
        </p:spPr>
      </p:pic>
      <p:sp>
        <p:nvSpPr>
          <p:cNvPr id="2" name="Title 1"/>
          <p:cNvSpPr>
            <a:spLocks noGrp="1"/>
          </p:cNvSpPr>
          <p:nvPr>
            <p:ph type="title"/>
          </p:nvPr>
        </p:nvSpPr>
        <p:spPr/>
        <p:txBody>
          <a:bodyPr>
            <a:normAutofit/>
          </a:bodyPr>
          <a:lstStyle/>
          <a:p>
            <a:r>
              <a:rPr lang="en-US" dirty="0" smtClean="0"/>
              <a:t>ACCESS: Mandate</a:t>
            </a:r>
            <a:endParaRPr lang="en-US" dirty="0"/>
          </a:p>
        </p:txBody>
      </p:sp>
      <p:sp>
        <p:nvSpPr>
          <p:cNvPr id="3" name="Content Placeholder 2"/>
          <p:cNvSpPr>
            <a:spLocks noGrp="1"/>
          </p:cNvSpPr>
          <p:nvPr>
            <p:ph sz="half" idx="1"/>
          </p:nvPr>
        </p:nvSpPr>
        <p:spPr>
          <a:xfrm>
            <a:off x="818712" y="1600200"/>
            <a:ext cx="6801287" cy="4260851"/>
          </a:xfrm>
        </p:spPr>
        <p:txBody>
          <a:bodyPr>
            <a:normAutofit fontScale="92500"/>
          </a:bodyPr>
          <a:lstStyle/>
          <a:p>
            <a:pPr>
              <a:buClr>
                <a:srgbClr val="FF0000"/>
              </a:buClr>
              <a:buNone/>
            </a:pPr>
            <a:r>
              <a:rPr lang="en-US" sz="3200" b="1" dirty="0" smtClean="0"/>
              <a:t>Mission</a:t>
            </a:r>
          </a:p>
          <a:p>
            <a:pPr>
              <a:buClr>
                <a:srgbClr val="FF0000"/>
              </a:buClr>
            </a:pPr>
            <a:r>
              <a:rPr lang="en-US" sz="3200" dirty="0" smtClean="0"/>
              <a:t>To increase Aboriginal participation in the labour market</a:t>
            </a:r>
          </a:p>
          <a:p>
            <a:pPr>
              <a:buClr>
                <a:srgbClr val="FF0000"/>
              </a:buClr>
            </a:pPr>
            <a:r>
              <a:rPr lang="en-US" dirty="0" smtClean="0"/>
              <a:t>ACCESS delivers a holistic blend of training, </a:t>
            </a:r>
            <a:r>
              <a:rPr lang="en-US" dirty="0" err="1" smtClean="0"/>
              <a:t>counselling</a:t>
            </a:r>
            <a:r>
              <a:rPr lang="en-US" dirty="0" smtClean="0"/>
              <a:t>, and support services that assist urban Aboriginal people to gain access to meaningful opportunities and employment. </a:t>
            </a:r>
          </a:p>
          <a:p>
            <a:pPr>
              <a:buClr>
                <a:srgbClr val="FF0000"/>
              </a:buClr>
            </a:pPr>
            <a:endParaRPr lang="en-US" sz="3200" dirty="0"/>
          </a:p>
        </p:txBody>
      </p:sp>
      <p:sp>
        <p:nvSpPr>
          <p:cNvPr id="5" name="Footer Placeholder 4"/>
          <p:cNvSpPr>
            <a:spLocks noGrp="1"/>
          </p:cNvSpPr>
          <p:nvPr>
            <p:ph type="ftr" sz="quarter" idx="11"/>
          </p:nvPr>
        </p:nvSpPr>
        <p:spPr/>
        <p:txBody>
          <a:bodyPr/>
          <a:lstStyle/>
          <a:p>
            <a:endParaRPr lang="en-US" dirty="0"/>
          </a:p>
        </p:txBody>
      </p:sp>
      <p:sp>
        <p:nvSpPr>
          <p:cNvPr id="9" name="Content Placeholder 8"/>
          <p:cNvSpPr>
            <a:spLocks noGrp="1"/>
          </p:cNvSpPr>
          <p:nvPr>
            <p:ph sz="half" idx="2"/>
          </p:nvPr>
        </p:nvSpPr>
        <p:spPr>
          <a:xfrm>
            <a:off x="7543800" y="1600200"/>
            <a:ext cx="4191000" cy="4724400"/>
          </a:xfrm>
        </p:spPr>
        <p:txBody>
          <a:bodyPr>
            <a:normAutofit fontScale="92500"/>
          </a:bodyPr>
          <a:lstStyle/>
          <a:p>
            <a:pPr>
              <a:buNone/>
            </a:pPr>
            <a:r>
              <a:rPr lang="en-US" b="1" dirty="0" smtClean="0"/>
              <a:t>2016 Funding</a:t>
            </a:r>
          </a:p>
          <a:p>
            <a:pPr>
              <a:buClr>
                <a:srgbClr val="FF0000"/>
              </a:buClr>
            </a:pPr>
            <a:r>
              <a:rPr lang="en-US" dirty="0" smtClean="0"/>
              <a:t>$13.1 million total</a:t>
            </a:r>
          </a:p>
          <a:p>
            <a:pPr>
              <a:buClr>
                <a:srgbClr val="FF0000"/>
              </a:buClr>
            </a:pPr>
            <a:r>
              <a:rPr lang="en-US" dirty="0" smtClean="0"/>
              <a:t>46.6% in ASET funds</a:t>
            </a:r>
          </a:p>
          <a:p>
            <a:pPr>
              <a:buClr>
                <a:srgbClr val="FF0000"/>
              </a:buClr>
            </a:pPr>
            <a:r>
              <a:rPr lang="en-US" dirty="0" smtClean="0"/>
              <a:t>53.4% in funds from governments and other partners</a:t>
            </a:r>
          </a:p>
          <a:p>
            <a:pPr>
              <a:buClr>
                <a:srgbClr val="FF0000"/>
              </a:buClr>
            </a:pPr>
            <a:r>
              <a:rPr lang="en-US" dirty="0" smtClean="0"/>
              <a:t>Only 7.9% in admin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451514" y="304800"/>
            <a:ext cx="5720686" cy="1295400"/>
          </a:xfrm>
          <a:prstGeom prst="rect">
            <a:avLst/>
          </a:prstGeom>
        </p:spPr>
      </p:pic>
      <p:sp>
        <p:nvSpPr>
          <p:cNvPr id="2" name="Title 1"/>
          <p:cNvSpPr>
            <a:spLocks noGrp="1"/>
          </p:cNvSpPr>
          <p:nvPr>
            <p:ph type="title"/>
          </p:nvPr>
        </p:nvSpPr>
        <p:spPr/>
        <p:txBody>
          <a:bodyPr/>
          <a:lstStyle/>
          <a:p>
            <a:r>
              <a:rPr lang="en-US" dirty="0" smtClean="0"/>
              <a:t>ACCESS: Programs</a:t>
            </a:r>
            <a:endParaRPr lang="en-US" dirty="0"/>
          </a:p>
        </p:txBody>
      </p:sp>
      <p:sp>
        <p:nvSpPr>
          <p:cNvPr id="3" name="Content Placeholder 2"/>
          <p:cNvSpPr>
            <a:spLocks noGrp="1"/>
          </p:cNvSpPr>
          <p:nvPr>
            <p:ph sz="half" idx="1"/>
          </p:nvPr>
        </p:nvSpPr>
        <p:spPr/>
        <p:txBody>
          <a:bodyPr>
            <a:noAutofit/>
          </a:bodyPr>
          <a:lstStyle/>
          <a:p>
            <a:pPr marL="514350" indent="-514350">
              <a:buClr>
                <a:srgbClr val="FF0000"/>
              </a:buClr>
            </a:pPr>
            <a:r>
              <a:rPr lang="en-US" sz="3200" dirty="0" smtClean="0"/>
              <a:t>Employment Assistance Services</a:t>
            </a:r>
            <a:endParaRPr lang="en-US" sz="3200" dirty="0"/>
          </a:p>
          <a:p>
            <a:pPr marL="514350" indent="-514350">
              <a:buClr>
                <a:srgbClr val="FF0000"/>
              </a:buClr>
            </a:pPr>
            <a:r>
              <a:rPr lang="en-US" dirty="0" smtClean="0"/>
              <a:t>Essential Skills for Aboriginal Futures</a:t>
            </a:r>
            <a:endParaRPr lang="en-US" sz="3200" dirty="0"/>
          </a:p>
          <a:p>
            <a:pPr marL="514350" indent="-514350">
              <a:buClr>
                <a:srgbClr val="FF0000"/>
              </a:buClr>
            </a:pPr>
            <a:r>
              <a:rPr lang="en-US" sz="3200" dirty="0" smtClean="0"/>
              <a:t>Trades</a:t>
            </a:r>
            <a:endParaRPr lang="en-US" sz="3200" dirty="0"/>
          </a:p>
          <a:p>
            <a:pPr marL="514350" indent="-514350">
              <a:buClr>
                <a:srgbClr val="FF0000"/>
              </a:buClr>
            </a:pPr>
            <a:r>
              <a:rPr lang="en-US" sz="3200" dirty="0" smtClean="0"/>
              <a:t>Programs</a:t>
            </a:r>
            <a:endParaRPr lang="en-US" sz="3200" dirty="0"/>
          </a:p>
        </p:txBody>
      </p:sp>
      <p:sp>
        <p:nvSpPr>
          <p:cNvPr id="4" name="Content Placeholder 3"/>
          <p:cNvSpPr>
            <a:spLocks noGrp="1"/>
          </p:cNvSpPr>
          <p:nvPr>
            <p:ph sz="half" idx="2"/>
          </p:nvPr>
        </p:nvSpPr>
        <p:spPr/>
        <p:txBody>
          <a:bodyPr>
            <a:normAutofit/>
          </a:bodyPr>
          <a:lstStyle/>
          <a:p>
            <a:pPr marL="514350" indent="-514350">
              <a:buClr>
                <a:srgbClr val="FF0000"/>
              </a:buClr>
            </a:pPr>
            <a:r>
              <a:rPr lang="en-US" sz="3200" dirty="0" err="1" smtClean="0"/>
              <a:t>BladeRunners</a:t>
            </a:r>
            <a:endParaRPr lang="en-US" sz="3200" dirty="0" smtClean="0"/>
          </a:p>
          <a:p>
            <a:pPr marL="514350" indent="-514350">
              <a:buClr>
                <a:srgbClr val="FF0000"/>
              </a:buClr>
            </a:pPr>
            <a:r>
              <a:rPr lang="en-US" dirty="0" smtClean="0"/>
              <a:t>Urban Sprit Foundation</a:t>
            </a:r>
          </a:p>
          <a:p>
            <a:pPr marL="514350" indent="-514350">
              <a:buClr>
                <a:srgbClr val="FF0000"/>
              </a:buClr>
            </a:pPr>
            <a:r>
              <a:rPr lang="en-US" sz="3200" dirty="0" smtClean="0"/>
              <a:t>Corporate Services</a:t>
            </a:r>
            <a:endParaRPr lang="en-US" sz="3200" dirty="0"/>
          </a:p>
        </p:txBody>
      </p:sp>
      <p:sp>
        <p:nvSpPr>
          <p:cNvPr id="5" name="Footer Placeholder 4"/>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451514" y="304800"/>
            <a:ext cx="5263486" cy="1295400"/>
          </a:xfrm>
          <a:prstGeom prst="rect">
            <a:avLst/>
          </a:prstGeom>
        </p:spPr>
      </p:pic>
      <p:sp>
        <p:nvSpPr>
          <p:cNvPr id="7" name="Title 6"/>
          <p:cNvSpPr>
            <a:spLocks noGrp="1"/>
          </p:cNvSpPr>
          <p:nvPr>
            <p:ph type="title"/>
          </p:nvPr>
        </p:nvSpPr>
        <p:spPr/>
        <p:txBody>
          <a:bodyPr/>
          <a:lstStyle/>
          <a:p>
            <a:r>
              <a:rPr lang="en-US" dirty="0" smtClean="0"/>
              <a:t>ACCESS: Services</a:t>
            </a:r>
            <a:endParaRPr lang="en-US" dirty="0"/>
          </a:p>
        </p:txBody>
      </p:sp>
      <p:sp>
        <p:nvSpPr>
          <p:cNvPr id="8" name="Content Placeholder 7"/>
          <p:cNvSpPr>
            <a:spLocks noGrp="1"/>
          </p:cNvSpPr>
          <p:nvPr>
            <p:ph sz="half" idx="1"/>
          </p:nvPr>
        </p:nvSpPr>
        <p:spPr>
          <a:xfrm>
            <a:off x="818712" y="1897063"/>
            <a:ext cx="6267888" cy="3963987"/>
          </a:xfrm>
        </p:spPr>
        <p:txBody>
          <a:bodyPr>
            <a:normAutofit/>
          </a:bodyPr>
          <a:lstStyle/>
          <a:p>
            <a:pPr>
              <a:buClr>
                <a:srgbClr val="FF0000"/>
              </a:buClr>
            </a:pPr>
            <a:r>
              <a:rPr lang="en-US" dirty="0" smtClean="0"/>
              <a:t>Metro</a:t>
            </a:r>
            <a:r>
              <a:rPr lang="en-US" sz="3200" dirty="0" smtClean="0"/>
              <a:t> Vancouver &amp; Sechelt</a:t>
            </a:r>
          </a:p>
          <a:p>
            <a:pPr>
              <a:buClr>
                <a:srgbClr val="FF0000"/>
              </a:buClr>
            </a:pPr>
            <a:r>
              <a:rPr lang="en-US" dirty="0" smtClean="0"/>
              <a:t>ASET +</a:t>
            </a:r>
            <a:endParaRPr lang="en-US" sz="3200" dirty="0" smtClean="0"/>
          </a:p>
          <a:p>
            <a:pPr>
              <a:buClr>
                <a:srgbClr val="FF0000"/>
              </a:buClr>
            </a:pPr>
            <a:r>
              <a:rPr lang="en-US" dirty="0"/>
              <a:t>5</a:t>
            </a:r>
            <a:r>
              <a:rPr lang="en-US" sz="3200" dirty="0" smtClean="0"/>
              <a:t> First Nations</a:t>
            </a:r>
            <a:endParaRPr lang="en-US" sz="3200" dirty="0"/>
          </a:p>
          <a:p>
            <a:pPr>
              <a:buClr>
                <a:srgbClr val="FF0000"/>
              </a:buClr>
            </a:pPr>
            <a:r>
              <a:rPr lang="en-US" sz="3200" dirty="0" smtClean="0"/>
              <a:t>5 Locations</a:t>
            </a:r>
            <a:endParaRPr lang="en-US" sz="3200" dirty="0"/>
          </a:p>
          <a:p>
            <a:pPr>
              <a:buClr>
                <a:srgbClr val="FF0000"/>
              </a:buClr>
            </a:pPr>
            <a:r>
              <a:rPr lang="en-US" sz="3200" dirty="0" smtClean="0"/>
              <a:t>Strategic Partnerships</a:t>
            </a:r>
          </a:p>
        </p:txBody>
      </p:sp>
      <p:pic>
        <p:nvPicPr>
          <p:cNvPr id="6" name="Content Placeholder 5" descr="William Clewes, Operations Manager, Seaspan Vancouver Shipyards Grad 2016.jpg"/>
          <p:cNvPicPr>
            <a:picLocks noGrp="1" noChangeAspect="1"/>
          </p:cNvPicPr>
          <p:nvPr>
            <p:ph sz="half" idx="2"/>
          </p:nvPr>
        </p:nvPicPr>
        <p:blipFill>
          <a:blip r:embed="rId4" cstate="print"/>
          <a:stretch>
            <a:fillRect/>
          </a:stretch>
        </p:blipFill>
        <p:spPr>
          <a:xfrm>
            <a:off x="7611152" y="365434"/>
            <a:ext cx="3361648" cy="5044766"/>
          </a:xfrm>
          <a:prstGeom prst="roundRect">
            <a:avLst/>
          </a:prstGeom>
          <a:solidFill>
            <a:srgbClr val="FFFFFF">
              <a:shade val="85000"/>
            </a:srgbClr>
          </a:solidFill>
          <a:ln w="88900" cap="sq">
            <a:solidFill>
              <a:schemeClr val="tx1"/>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152400" y="304800"/>
            <a:ext cx="6558886" cy="1426747"/>
          </a:xfrm>
          <a:prstGeom prst="rect">
            <a:avLst/>
          </a:prstGeom>
        </p:spPr>
      </p:pic>
      <p:pic>
        <p:nvPicPr>
          <p:cNvPr id="12" name="Picture 1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889792" y="1709331"/>
            <a:ext cx="2971092" cy="2844850"/>
          </a:xfrm>
          <a:prstGeom prst="rect">
            <a:avLst/>
          </a:prstGeom>
        </p:spPr>
      </p:pic>
      <p:sp>
        <p:nvSpPr>
          <p:cNvPr id="2" name="Title 1"/>
          <p:cNvSpPr>
            <a:spLocks noGrp="1"/>
          </p:cNvSpPr>
          <p:nvPr>
            <p:ph type="title"/>
          </p:nvPr>
        </p:nvSpPr>
        <p:spPr>
          <a:xfrm>
            <a:off x="757889" y="640102"/>
            <a:ext cx="5953398" cy="787700"/>
          </a:xfrm>
        </p:spPr>
        <p:txBody>
          <a:bodyPr/>
          <a:lstStyle/>
          <a:p>
            <a:r>
              <a:rPr lang="en-US" sz="4800" dirty="0" smtClean="0">
                <a:solidFill>
                  <a:schemeClr val="tx1"/>
                </a:solidFill>
              </a:rPr>
              <a:t>Results 2015/16</a:t>
            </a:r>
            <a:endParaRPr lang="en-US" sz="4800" dirty="0">
              <a:solidFill>
                <a:schemeClr val="tx1"/>
              </a:solidFill>
            </a:endParaRPr>
          </a:p>
        </p:txBody>
      </p:sp>
      <p:sp>
        <p:nvSpPr>
          <p:cNvPr id="4" name="Rectangle 3"/>
          <p:cNvSpPr/>
          <p:nvPr/>
        </p:nvSpPr>
        <p:spPr>
          <a:xfrm>
            <a:off x="990599" y="4301698"/>
            <a:ext cx="4800601" cy="2139047"/>
          </a:xfrm>
          <a:prstGeom prst="rect">
            <a:avLst/>
          </a:prstGeom>
          <a:noFill/>
        </p:spPr>
        <p:txBody>
          <a:bodyPr wrap="square" lIns="91440" tIns="45720" rIns="91440" bIns="45720" anchor="b">
            <a:spAutoFit/>
          </a:bodyPr>
          <a:lstStyle/>
          <a:p>
            <a:pPr algn="ctr"/>
            <a:r>
              <a:rPr lang="en-US" sz="13300" b="1" dirty="0" smtClean="0">
                <a:ln>
                  <a:solidFill>
                    <a:schemeClr val="bg1"/>
                  </a:solidFill>
                </a:ln>
                <a:solidFill>
                  <a:sysClr val="windowText" lastClr="000000"/>
                </a:solidFill>
                <a:latin typeface="+mj-lt"/>
              </a:rPr>
              <a:t>2,297</a:t>
            </a:r>
            <a:endParaRPr lang="en-US" sz="13300" b="1" dirty="0">
              <a:ln>
                <a:solidFill>
                  <a:schemeClr val="bg1"/>
                </a:solidFill>
              </a:ln>
              <a:solidFill>
                <a:sysClr val="windowText" lastClr="000000"/>
              </a:solidFill>
              <a:latin typeface="+mj-lt"/>
            </a:endParaRPr>
          </a:p>
        </p:txBody>
      </p:sp>
      <p:sp>
        <p:nvSpPr>
          <p:cNvPr id="8" name="Rectangle 7"/>
          <p:cNvSpPr/>
          <p:nvPr/>
        </p:nvSpPr>
        <p:spPr>
          <a:xfrm>
            <a:off x="5859603" y="1828562"/>
            <a:ext cx="3360597" cy="1600438"/>
          </a:xfrm>
          <a:prstGeom prst="rect">
            <a:avLst/>
          </a:prstGeom>
          <a:noFill/>
        </p:spPr>
        <p:txBody>
          <a:bodyPr wrap="square" lIns="91440" tIns="45720" rIns="91440" bIns="45720" anchor="b">
            <a:spAutoFit/>
          </a:bodyPr>
          <a:lstStyle/>
          <a:p>
            <a:pPr algn="ctr"/>
            <a:r>
              <a:rPr lang="en-US" sz="9600" b="1" dirty="0" smtClean="0">
                <a:ln w="9525">
                  <a:solidFill>
                    <a:schemeClr val="bg1"/>
                  </a:solidFill>
                  <a:prstDash val="solid"/>
                </a:ln>
                <a:effectLst>
                  <a:outerShdw blurRad="12700" dist="38100" dir="2700000" algn="tl" rotWithShape="0">
                    <a:schemeClr val="bg1">
                      <a:lumMod val="50000"/>
                    </a:schemeClr>
                  </a:outerShdw>
                </a:effectLst>
                <a:latin typeface="+mj-lt"/>
              </a:rPr>
              <a:t>1,224</a:t>
            </a:r>
            <a:endParaRPr lang="en-US" sz="9800" b="1" dirty="0">
              <a:ln w="9525">
                <a:solidFill>
                  <a:schemeClr val="bg1"/>
                </a:solidFill>
                <a:prstDash val="solid"/>
              </a:ln>
              <a:effectLst>
                <a:outerShdw blurRad="12700" dist="38100" dir="2700000" algn="tl" rotWithShape="0">
                  <a:schemeClr val="bg1">
                    <a:lumMod val="50000"/>
                  </a:schemeClr>
                </a:outerShdw>
              </a:effectLst>
              <a:latin typeface="+mj-lt"/>
            </a:endParaRPr>
          </a:p>
        </p:txBody>
      </p:sp>
      <p:sp>
        <p:nvSpPr>
          <p:cNvPr id="10" name="TextBox 9"/>
          <p:cNvSpPr txBox="1"/>
          <p:nvPr/>
        </p:nvSpPr>
        <p:spPr>
          <a:xfrm>
            <a:off x="6185197" y="5496580"/>
            <a:ext cx="2882603" cy="523220"/>
          </a:xfrm>
          <a:prstGeom prst="rect">
            <a:avLst/>
          </a:prstGeom>
          <a:noFill/>
        </p:spPr>
        <p:txBody>
          <a:bodyPr wrap="square" rtlCol="0">
            <a:spAutoFit/>
          </a:bodyPr>
          <a:lstStyle/>
          <a:p>
            <a:pPr algn="ctr"/>
            <a:r>
              <a:rPr lang="en-US" sz="2800" dirty="0" smtClean="0">
                <a:solidFill>
                  <a:srgbClr val="C00000"/>
                </a:solidFill>
                <a:latin typeface="+mj-lt"/>
              </a:rPr>
              <a:t>Employed</a:t>
            </a:r>
            <a:endParaRPr lang="en-US" sz="2800" dirty="0">
              <a:solidFill>
                <a:srgbClr val="C00000"/>
              </a:solidFill>
              <a:latin typeface="+mj-lt"/>
            </a:endParaRPr>
          </a:p>
        </p:txBody>
      </p:sp>
      <p:sp>
        <p:nvSpPr>
          <p:cNvPr id="9" name="Rectangle 8"/>
          <p:cNvSpPr/>
          <p:nvPr/>
        </p:nvSpPr>
        <p:spPr>
          <a:xfrm>
            <a:off x="6248400" y="4114562"/>
            <a:ext cx="2743200" cy="1600438"/>
          </a:xfrm>
          <a:prstGeom prst="rect">
            <a:avLst/>
          </a:prstGeom>
          <a:noFill/>
        </p:spPr>
        <p:txBody>
          <a:bodyPr wrap="square" lIns="91440" tIns="45720" rIns="91440" bIns="45720" anchor="b">
            <a:spAutoFit/>
          </a:bodyPr>
          <a:lstStyle/>
          <a:p>
            <a:pPr algn="ctr"/>
            <a:r>
              <a:rPr lang="en-US" sz="9600" b="1" dirty="0" smtClean="0">
                <a:ln w="9525">
                  <a:solidFill>
                    <a:schemeClr val="bg1"/>
                  </a:solidFill>
                  <a:prstDash val="solid"/>
                </a:ln>
                <a:effectLst>
                  <a:outerShdw blurRad="12700" dist="38100" dir="2700000" algn="tl" rotWithShape="0">
                    <a:schemeClr val="bg1">
                      <a:lumMod val="50000"/>
                    </a:schemeClr>
                  </a:outerShdw>
                </a:effectLst>
                <a:latin typeface="+mj-lt"/>
              </a:rPr>
              <a:t>504</a:t>
            </a:r>
            <a:endParaRPr lang="en-US" sz="9600" b="1" dirty="0">
              <a:ln w="9525">
                <a:solidFill>
                  <a:schemeClr val="bg1"/>
                </a:solidFill>
                <a:prstDash val="solid"/>
              </a:ln>
              <a:effectLst>
                <a:outerShdw blurRad="12700" dist="38100" dir="2700000" algn="tl" rotWithShape="0">
                  <a:schemeClr val="bg1">
                    <a:lumMod val="50000"/>
                  </a:schemeClr>
                </a:outerShdw>
              </a:effectLst>
              <a:latin typeface="+mj-lt"/>
            </a:endParaRPr>
          </a:p>
        </p:txBody>
      </p:sp>
      <p:sp>
        <p:nvSpPr>
          <p:cNvPr id="13" name="TextBox 12"/>
          <p:cNvSpPr txBox="1"/>
          <p:nvPr/>
        </p:nvSpPr>
        <p:spPr>
          <a:xfrm>
            <a:off x="1498994" y="6180610"/>
            <a:ext cx="3524086" cy="523220"/>
          </a:xfrm>
          <a:prstGeom prst="rect">
            <a:avLst/>
          </a:prstGeom>
          <a:noFill/>
        </p:spPr>
        <p:txBody>
          <a:bodyPr wrap="square" rtlCol="0">
            <a:spAutoFit/>
          </a:bodyPr>
          <a:lstStyle/>
          <a:p>
            <a:pPr algn="ctr"/>
            <a:r>
              <a:rPr lang="en-US" sz="2800" dirty="0" smtClean="0">
                <a:solidFill>
                  <a:srgbClr val="C00000"/>
                </a:solidFill>
                <a:latin typeface="+mj-lt"/>
              </a:rPr>
              <a:t>Clients Served</a:t>
            </a:r>
            <a:endParaRPr lang="en-US" sz="2800" dirty="0">
              <a:solidFill>
                <a:srgbClr val="C00000"/>
              </a:solidFill>
              <a:latin typeface="+mj-lt"/>
            </a:endParaRPr>
          </a:p>
        </p:txBody>
      </p:sp>
      <p:sp>
        <p:nvSpPr>
          <p:cNvPr id="14" name="TextBox 13"/>
          <p:cNvSpPr txBox="1"/>
          <p:nvPr/>
        </p:nvSpPr>
        <p:spPr>
          <a:xfrm>
            <a:off x="6705600" y="3210580"/>
            <a:ext cx="1676400" cy="523220"/>
          </a:xfrm>
          <a:prstGeom prst="rect">
            <a:avLst/>
          </a:prstGeom>
          <a:noFill/>
        </p:spPr>
        <p:txBody>
          <a:bodyPr wrap="square" rtlCol="0">
            <a:spAutoFit/>
          </a:bodyPr>
          <a:lstStyle/>
          <a:p>
            <a:pPr algn="ctr"/>
            <a:r>
              <a:rPr lang="en-US" sz="2800" dirty="0" smtClean="0">
                <a:solidFill>
                  <a:srgbClr val="C00000"/>
                </a:solidFill>
                <a:latin typeface="+mj-lt"/>
              </a:rPr>
              <a:t>Youth</a:t>
            </a:r>
            <a:endParaRPr lang="en-US" sz="2800" dirty="0">
              <a:solidFill>
                <a:srgbClr val="C00000"/>
              </a:solidFill>
              <a:latin typeface="+mj-lt"/>
            </a:endParaRPr>
          </a:p>
        </p:txBody>
      </p:sp>
      <p:pic>
        <p:nvPicPr>
          <p:cNvPr id="15" name="Content Placeholder 7"/>
          <p:cNvPicPr>
            <a:picLocks noGrp="1" noChangeAspect="1"/>
          </p:cNvPicPr>
          <p:nvPr>
            <p:ph sz="half" idx="2"/>
          </p:nvPr>
        </p:nvPicPr>
        <p:blipFill>
          <a:blip r:embed="rId5" cstate="print">
            <a:extLst>
              <a:ext uri="{28A0092B-C50C-407E-A947-70E740481C1C}">
                <a14:useLocalDpi xmlns="" xmlns:a14="http://schemas.microsoft.com/office/drawing/2010/main" val="0"/>
              </a:ext>
            </a:extLst>
          </a:blip>
          <a:stretch>
            <a:fillRect/>
          </a:stretch>
        </p:blipFill>
        <p:spPr>
          <a:xfrm>
            <a:off x="9525000" y="1904047"/>
            <a:ext cx="2286000" cy="1525905"/>
          </a:xfrm>
          <a:prstGeom prst="ellipse">
            <a:avLst/>
          </a:prstGeom>
          <a:ln>
            <a:solidFill>
              <a:schemeClr val="tx1">
                <a:lumMod val="95000"/>
              </a:schemeClr>
            </a:solidFill>
          </a:ln>
          <a:effectLst>
            <a:outerShdw blurRad="50800" dist="38100" dir="5400000" algn="t" rotWithShape="0">
              <a:prstClr val="black">
                <a:alpha val="40000"/>
              </a:prstClr>
            </a:outerShdw>
          </a:effectLst>
        </p:spPr>
      </p:pic>
      <p:pic>
        <p:nvPicPr>
          <p:cNvPr id="16" name="Picture 15" descr="11110243_10153412072446018_5377244015503854276_o.jpg"/>
          <p:cNvPicPr>
            <a:picLocks noChangeAspect="1"/>
          </p:cNvPicPr>
          <p:nvPr/>
        </p:nvPicPr>
        <p:blipFill rotWithShape="1">
          <a:blip r:embed="rId6" cstate="print">
            <a:lum bright="-20000" contrast="20000"/>
          </a:blip>
          <a:srcRect l="2589"/>
          <a:stretch/>
        </p:blipFill>
        <p:spPr>
          <a:xfrm>
            <a:off x="9372599" y="4294797"/>
            <a:ext cx="2438401" cy="1877403"/>
          </a:xfrm>
          <a:prstGeom prst="round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52400" y="394463"/>
            <a:ext cx="8686800" cy="1295400"/>
          </a:xfrm>
          <a:prstGeom prst="rect">
            <a:avLst/>
          </a:prstGeom>
        </p:spPr>
      </p:pic>
      <p:sp>
        <p:nvSpPr>
          <p:cNvPr id="2" name="Title 1"/>
          <p:cNvSpPr>
            <a:spLocks noGrp="1"/>
          </p:cNvSpPr>
          <p:nvPr>
            <p:ph type="title"/>
          </p:nvPr>
        </p:nvSpPr>
        <p:spPr/>
        <p:txBody>
          <a:bodyPr/>
          <a:lstStyle/>
          <a:p>
            <a:r>
              <a:rPr lang="en-US" dirty="0" smtClean="0"/>
              <a:t>Funding Tips: Best Practices</a:t>
            </a:r>
            <a:endParaRPr lang="en-US" dirty="0"/>
          </a:p>
        </p:txBody>
      </p:sp>
      <p:sp>
        <p:nvSpPr>
          <p:cNvPr id="7" name="Text Placeholder 6"/>
          <p:cNvSpPr>
            <a:spLocks noGrp="1"/>
          </p:cNvSpPr>
          <p:nvPr>
            <p:ph type="body" idx="1"/>
          </p:nvPr>
        </p:nvSpPr>
        <p:spPr/>
        <p:txBody>
          <a:bodyPr/>
          <a:lstStyle/>
          <a:p>
            <a:r>
              <a:rPr lang="en-US" dirty="0" smtClean="0"/>
              <a:t>Know Who You Are</a:t>
            </a:r>
            <a:endParaRPr lang="en-US" dirty="0"/>
          </a:p>
        </p:txBody>
      </p:sp>
      <p:sp>
        <p:nvSpPr>
          <p:cNvPr id="3" name="Content Placeholder 2"/>
          <p:cNvSpPr>
            <a:spLocks noGrp="1"/>
          </p:cNvSpPr>
          <p:nvPr>
            <p:ph sz="half" idx="2"/>
          </p:nvPr>
        </p:nvSpPr>
        <p:spPr/>
        <p:txBody>
          <a:bodyPr>
            <a:normAutofit lnSpcReduction="10000"/>
          </a:bodyPr>
          <a:lstStyle/>
          <a:p>
            <a:pPr>
              <a:buClr>
                <a:srgbClr val="FF0000"/>
              </a:buClr>
            </a:pPr>
            <a:r>
              <a:rPr lang="en-US" dirty="0" smtClean="0"/>
              <a:t>Your mandate</a:t>
            </a:r>
          </a:p>
          <a:p>
            <a:pPr>
              <a:buClr>
                <a:srgbClr val="FF0000"/>
              </a:buClr>
            </a:pPr>
            <a:r>
              <a:rPr lang="en-US" dirty="0" smtClean="0"/>
              <a:t>Your strengths</a:t>
            </a:r>
          </a:p>
          <a:p>
            <a:pPr>
              <a:buClr>
                <a:srgbClr val="FF0000"/>
              </a:buClr>
            </a:pPr>
            <a:r>
              <a:rPr lang="en-US" dirty="0" smtClean="0"/>
              <a:t>Your weaknesses</a:t>
            </a:r>
          </a:p>
          <a:p>
            <a:pPr>
              <a:buClr>
                <a:srgbClr val="FF0000"/>
              </a:buClr>
            </a:pPr>
            <a:r>
              <a:rPr lang="en-US" dirty="0" smtClean="0"/>
              <a:t>Your capacity</a:t>
            </a:r>
          </a:p>
          <a:p>
            <a:pPr>
              <a:buClr>
                <a:srgbClr val="FF0000"/>
              </a:buClr>
            </a:pPr>
            <a:r>
              <a:rPr lang="en-US" dirty="0" smtClean="0"/>
              <a:t>Your needs</a:t>
            </a:r>
          </a:p>
          <a:p>
            <a:pPr>
              <a:buClr>
                <a:srgbClr val="FF0000"/>
              </a:buClr>
            </a:pPr>
            <a:r>
              <a:rPr lang="en-US" dirty="0" smtClean="0"/>
              <a:t>Your clients’ needs</a:t>
            </a:r>
          </a:p>
          <a:p>
            <a:endParaRPr lang="en-US" dirty="0"/>
          </a:p>
        </p:txBody>
      </p:sp>
      <p:sp>
        <p:nvSpPr>
          <p:cNvPr id="8" name="Text Placeholder 7"/>
          <p:cNvSpPr>
            <a:spLocks noGrp="1"/>
          </p:cNvSpPr>
          <p:nvPr>
            <p:ph type="body" sz="quarter" idx="3"/>
          </p:nvPr>
        </p:nvSpPr>
        <p:spPr/>
        <p:txBody>
          <a:bodyPr/>
          <a:lstStyle/>
          <a:p>
            <a:r>
              <a:rPr lang="en-US" dirty="0" smtClean="0"/>
              <a:t>Know What You Want</a:t>
            </a:r>
            <a:endParaRPr lang="en-US" dirty="0"/>
          </a:p>
        </p:txBody>
      </p:sp>
      <p:sp>
        <p:nvSpPr>
          <p:cNvPr id="4" name="Content Placeholder 3"/>
          <p:cNvSpPr>
            <a:spLocks noGrp="1"/>
          </p:cNvSpPr>
          <p:nvPr>
            <p:ph sz="quarter" idx="4"/>
          </p:nvPr>
        </p:nvSpPr>
        <p:spPr/>
        <p:txBody>
          <a:bodyPr/>
          <a:lstStyle/>
          <a:p>
            <a:pPr>
              <a:buClr>
                <a:srgbClr val="FF0000"/>
              </a:buClr>
            </a:pPr>
            <a:r>
              <a:rPr lang="en-US" dirty="0" smtClean="0"/>
              <a:t>Expertise, Dollars, Contacts</a:t>
            </a:r>
          </a:p>
          <a:p>
            <a:pPr>
              <a:buClr>
                <a:srgbClr val="FF0000"/>
              </a:buClr>
            </a:pPr>
            <a:r>
              <a:rPr lang="en-US" dirty="0" smtClean="0"/>
              <a:t>Strings we can handle</a:t>
            </a:r>
          </a:p>
          <a:p>
            <a:pPr>
              <a:buClr>
                <a:srgbClr val="FF0000"/>
              </a:buClr>
            </a:pPr>
            <a:r>
              <a:rPr lang="en-US" dirty="0" smtClean="0"/>
              <a:t>Commitments we can deliver</a:t>
            </a:r>
          </a:p>
          <a:p>
            <a:pPr>
              <a:buClr>
                <a:srgbClr val="FF0000"/>
              </a:buClr>
            </a:pPr>
            <a:r>
              <a:rPr lang="en-US" dirty="0" smtClean="0"/>
              <a:t>Partners that can help us</a:t>
            </a:r>
          </a:p>
          <a:p>
            <a:pPr>
              <a:buClr>
                <a:srgbClr val="FF0000"/>
              </a:buClr>
            </a:pPr>
            <a:r>
              <a:rPr lang="en-US" dirty="0" smtClean="0"/>
              <a:t>Opportunity to build capacity</a:t>
            </a:r>
          </a:p>
          <a:p>
            <a:pPr>
              <a:buClr>
                <a:srgbClr val="FF0000"/>
              </a:buClr>
            </a:pPr>
            <a:endParaRPr lang="en-US" dirty="0"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1514" y="304800"/>
            <a:ext cx="5034886" cy="1295400"/>
          </a:xfrm>
          <a:prstGeom prst="rect">
            <a:avLst/>
          </a:prstGeom>
        </p:spPr>
      </p:pic>
      <p:sp>
        <p:nvSpPr>
          <p:cNvPr id="2" name="Title 1"/>
          <p:cNvSpPr>
            <a:spLocks noGrp="1"/>
          </p:cNvSpPr>
          <p:nvPr>
            <p:ph type="title"/>
          </p:nvPr>
        </p:nvSpPr>
        <p:spPr/>
        <p:txBody>
          <a:bodyPr/>
          <a:lstStyle/>
          <a:p>
            <a:r>
              <a:rPr lang="en-US" dirty="0" smtClean="0"/>
              <a:t>Funding Sources</a:t>
            </a:r>
            <a:endParaRPr lang="en-US" dirty="0"/>
          </a:p>
        </p:txBody>
      </p:sp>
      <p:sp>
        <p:nvSpPr>
          <p:cNvPr id="3" name="Content Placeholder 2"/>
          <p:cNvSpPr>
            <a:spLocks noGrp="1"/>
          </p:cNvSpPr>
          <p:nvPr>
            <p:ph sz="half" idx="1"/>
          </p:nvPr>
        </p:nvSpPr>
        <p:spPr>
          <a:xfrm>
            <a:off x="818712" y="1676401"/>
            <a:ext cx="5429688" cy="4184650"/>
          </a:xfrm>
        </p:spPr>
        <p:txBody>
          <a:bodyPr>
            <a:normAutofit/>
          </a:bodyPr>
          <a:lstStyle/>
          <a:p>
            <a:pPr>
              <a:buClr>
                <a:srgbClr val="FF0000"/>
              </a:buClr>
            </a:pPr>
            <a:r>
              <a:rPr lang="en-US" dirty="0" smtClean="0"/>
              <a:t>Canada - Government</a:t>
            </a:r>
          </a:p>
          <a:p>
            <a:pPr>
              <a:buClr>
                <a:srgbClr val="FF0000"/>
              </a:buClr>
            </a:pPr>
            <a:r>
              <a:rPr lang="en-US" dirty="0" smtClean="0"/>
              <a:t>Province BC - Government</a:t>
            </a:r>
          </a:p>
          <a:p>
            <a:pPr>
              <a:buClr>
                <a:srgbClr val="FF0000"/>
              </a:buClr>
            </a:pPr>
            <a:r>
              <a:rPr lang="en-US" dirty="0" smtClean="0"/>
              <a:t>Local Industry</a:t>
            </a:r>
          </a:p>
          <a:p>
            <a:pPr>
              <a:buClr>
                <a:srgbClr val="FF0000"/>
              </a:buClr>
            </a:pPr>
            <a:r>
              <a:rPr lang="en-US" dirty="0" smtClean="0"/>
              <a:t>Foundations</a:t>
            </a:r>
          </a:p>
          <a:p>
            <a:pPr>
              <a:buClr>
                <a:srgbClr val="FF0000"/>
              </a:buClr>
            </a:pPr>
            <a:r>
              <a:rPr lang="en-US" dirty="0" smtClean="0"/>
              <a:t>Other Partners</a:t>
            </a:r>
          </a:p>
          <a:p>
            <a:endParaRPr lang="en-US" dirty="0"/>
          </a:p>
        </p:txBody>
      </p:sp>
      <p:pic>
        <p:nvPicPr>
          <p:cNvPr id="6" name="Content Placeholder 5" descr="BCIT Metal Fab Project.jpg"/>
          <p:cNvPicPr>
            <a:picLocks noGrp="1" noChangeAspect="1"/>
          </p:cNvPicPr>
          <p:nvPr>
            <p:ph sz="half" idx="2"/>
          </p:nvPr>
        </p:nvPicPr>
        <p:blipFill>
          <a:blip r:embed="rId4" cstate="print"/>
          <a:stretch>
            <a:fillRect/>
          </a:stretch>
        </p:blipFill>
        <p:spPr>
          <a:xfrm>
            <a:off x="7391400" y="533399"/>
            <a:ext cx="4114800" cy="5486401"/>
          </a:xfrm>
          <a:prstGeom prst="roundRect">
            <a:avLst/>
          </a:prstGeom>
          <a:ln w="12700">
            <a:solidFill>
              <a:schemeClr val="tx1">
                <a:lumMod val="95000"/>
              </a:schemeClr>
            </a:solidFill>
          </a:ln>
          <a:effectLst>
            <a:outerShdw blurRad="63500" sx="102000" sy="102000" algn="ctr" rotWithShape="0">
              <a:prstClr val="black">
                <a:alpha val="40000"/>
              </a:prstClr>
            </a:outerShdw>
          </a:effectLst>
        </p:spPr>
      </p:pic>
      <p:sp>
        <p:nvSpPr>
          <p:cNvPr id="5" name="Footer Placeholder 4"/>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0" y="256458"/>
            <a:ext cx="10287000" cy="1343742"/>
          </a:xfrm>
          <a:prstGeom prst="rect">
            <a:avLst/>
          </a:prstGeom>
        </p:spPr>
      </p:pic>
      <p:sp>
        <p:nvSpPr>
          <p:cNvPr id="5" name="Title 4"/>
          <p:cNvSpPr>
            <a:spLocks noGrp="1"/>
          </p:cNvSpPr>
          <p:nvPr>
            <p:ph type="title"/>
          </p:nvPr>
        </p:nvSpPr>
        <p:spPr/>
        <p:txBody>
          <a:bodyPr>
            <a:noAutofit/>
          </a:bodyPr>
          <a:lstStyle/>
          <a:p>
            <a:r>
              <a:rPr lang="en-US" sz="4800" dirty="0" smtClean="0"/>
              <a:t/>
            </a:r>
            <a:br>
              <a:rPr lang="en-US" sz="4800" dirty="0" smtClean="0"/>
            </a:br>
            <a:r>
              <a:rPr lang="en-US" sz="4800" dirty="0" smtClean="0"/>
              <a:t>ACCESS: What We Fund</a:t>
            </a:r>
            <a:endParaRPr lang="en-US" sz="4800" dirty="0"/>
          </a:p>
        </p:txBody>
      </p:sp>
      <p:sp>
        <p:nvSpPr>
          <p:cNvPr id="12" name="Text Placeholder 11"/>
          <p:cNvSpPr>
            <a:spLocks noGrp="1"/>
          </p:cNvSpPr>
          <p:nvPr>
            <p:ph type="body" idx="1"/>
          </p:nvPr>
        </p:nvSpPr>
        <p:spPr/>
        <p:txBody>
          <a:bodyPr/>
          <a:lstStyle/>
          <a:p>
            <a:r>
              <a:rPr lang="en-US" dirty="0" smtClean="0"/>
              <a:t>Clients</a:t>
            </a:r>
            <a:endParaRPr lang="en-US" dirty="0"/>
          </a:p>
        </p:txBody>
      </p:sp>
      <p:sp>
        <p:nvSpPr>
          <p:cNvPr id="13" name="Content Placeholder 12"/>
          <p:cNvSpPr>
            <a:spLocks noGrp="1"/>
          </p:cNvSpPr>
          <p:nvPr>
            <p:ph sz="half" idx="2"/>
          </p:nvPr>
        </p:nvSpPr>
        <p:spPr/>
        <p:txBody>
          <a:bodyPr>
            <a:normAutofit/>
          </a:bodyPr>
          <a:lstStyle/>
          <a:p>
            <a:pPr>
              <a:buClr>
                <a:srgbClr val="FF0000"/>
              </a:buClr>
            </a:pPr>
            <a:r>
              <a:rPr lang="en-US" dirty="0" smtClean="0"/>
              <a:t>Training (tuition), tutoring</a:t>
            </a:r>
          </a:p>
          <a:p>
            <a:pPr>
              <a:buClr>
                <a:srgbClr val="FF0000"/>
              </a:buClr>
            </a:pPr>
            <a:r>
              <a:rPr lang="en-US" dirty="0" smtClean="0"/>
              <a:t>Certificates</a:t>
            </a:r>
          </a:p>
          <a:p>
            <a:pPr>
              <a:buClr>
                <a:srgbClr val="FF0000"/>
              </a:buClr>
            </a:pPr>
            <a:r>
              <a:rPr lang="en-US" dirty="0" smtClean="0"/>
              <a:t>Transportation</a:t>
            </a:r>
          </a:p>
          <a:p>
            <a:pPr>
              <a:buClr>
                <a:srgbClr val="FF0000"/>
              </a:buClr>
            </a:pPr>
            <a:r>
              <a:rPr lang="en-US" dirty="0" smtClean="0"/>
              <a:t>Books, books, equipment</a:t>
            </a:r>
          </a:p>
          <a:p>
            <a:pPr>
              <a:buClr>
                <a:srgbClr val="FF0000"/>
              </a:buClr>
            </a:pPr>
            <a:r>
              <a:rPr lang="en-US" dirty="0" smtClean="0"/>
              <a:t>Living Allowance</a:t>
            </a:r>
            <a:endParaRPr lang="en-US" dirty="0"/>
          </a:p>
        </p:txBody>
      </p:sp>
      <p:sp>
        <p:nvSpPr>
          <p:cNvPr id="14" name="Text Placeholder 13"/>
          <p:cNvSpPr>
            <a:spLocks noGrp="1"/>
          </p:cNvSpPr>
          <p:nvPr>
            <p:ph type="body" sz="quarter" idx="3"/>
          </p:nvPr>
        </p:nvSpPr>
        <p:spPr/>
        <p:txBody>
          <a:bodyPr/>
          <a:lstStyle/>
          <a:p>
            <a:r>
              <a:rPr lang="en-US" dirty="0" smtClean="0"/>
              <a:t>Organizations</a:t>
            </a:r>
            <a:endParaRPr lang="en-US" dirty="0"/>
          </a:p>
        </p:txBody>
      </p:sp>
      <p:sp>
        <p:nvSpPr>
          <p:cNvPr id="15" name="Content Placeholder 14"/>
          <p:cNvSpPr>
            <a:spLocks noGrp="1"/>
          </p:cNvSpPr>
          <p:nvPr>
            <p:ph sz="quarter" idx="4"/>
          </p:nvPr>
        </p:nvSpPr>
        <p:spPr/>
        <p:txBody>
          <a:bodyPr/>
          <a:lstStyle/>
          <a:p>
            <a:pPr>
              <a:buClr>
                <a:srgbClr val="FF0000"/>
              </a:buClr>
            </a:pPr>
            <a:r>
              <a:rPr lang="en-US" dirty="0" smtClean="0"/>
              <a:t>Trainers – seats and groups</a:t>
            </a:r>
          </a:p>
          <a:p>
            <a:pPr>
              <a:buClr>
                <a:srgbClr val="FF0000"/>
              </a:buClr>
            </a:pPr>
            <a:r>
              <a:rPr lang="en-US" dirty="0" smtClean="0"/>
              <a:t>Programs</a:t>
            </a:r>
          </a:p>
          <a:p>
            <a:pPr>
              <a:buClr>
                <a:srgbClr val="FF0000"/>
              </a:buClr>
            </a:pPr>
            <a:r>
              <a:rPr lang="en-US" dirty="0" err="1" smtClean="0"/>
              <a:t>BladeRunners</a:t>
            </a:r>
            <a:endParaRPr lang="en-US" dirty="0" smtClean="0"/>
          </a:p>
          <a:p>
            <a:pPr>
              <a:buClr>
                <a:srgbClr val="FF0000"/>
              </a:buClr>
            </a:pPr>
            <a:r>
              <a:rPr lang="en-US" dirty="0" smtClean="0"/>
              <a:t>Cost Sharing</a:t>
            </a:r>
          </a:p>
          <a:p>
            <a:endParaRPr lang="en-US" dirty="0" smtClean="0"/>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3">
      <a:dk1>
        <a:sysClr val="windowText" lastClr="000000"/>
      </a:dk1>
      <a:lt1>
        <a:sysClr val="window" lastClr="FFFFFF"/>
      </a:lt1>
      <a:dk2>
        <a:srgbClr val="31521B"/>
      </a:dk2>
      <a:lt2>
        <a:srgbClr val="E2DFCC"/>
      </a:lt2>
      <a:accent1>
        <a:srgbClr val="92D050"/>
      </a:accent1>
      <a:accent2>
        <a:srgbClr val="63A537"/>
      </a:accent2>
      <a:accent3>
        <a:srgbClr val="37A76F"/>
      </a:accent3>
      <a:accent4>
        <a:srgbClr val="44C1A3"/>
      </a:accent4>
      <a:accent5>
        <a:srgbClr val="1E5E70"/>
      </a:accent5>
      <a:accent6>
        <a:srgbClr val="51C3F9"/>
      </a:accent6>
      <a:hlink>
        <a:srgbClr val="EE7B08"/>
      </a:hlink>
      <a:folHlink>
        <a:srgbClr val="977B2D"/>
      </a:folHlink>
    </a:clrScheme>
    <a:fontScheme name="Custom 5">
      <a:majorFont>
        <a:latin typeface="Kozuka Gothic Pro B"/>
        <a:ea typeface=""/>
        <a:cs typeface=""/>
      </a:majorFont>
      <a:minorFont>
        <a:latin typeface="Arial"/>
        <a:ea typeface=""/>
        <a:cs typeface=""/>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44814E760EE04886DE658D90D502A1" ma:contentTypeVersion="1" ma:contentTypeDescription="Create a new document." ma:contentTypeScope="" ma:versionID="062203ac46efe56d098db4a4748ee07c">
  <xsd:schema xmlns:xsd="http://www.w3.org/2001/XMLSchema" xmlns:xs="http://www.w3.org/2001/XMLSchema" xmlns:p="http://schemas.microsoft.com/office/2006/metadata/properties" xmlns:ns2="4588f895-da83-424c-9f0e-ba2c8846aa70" targetNamespace="http://schemas.microsoft.com/office/2006/metadata/properties" ma:root="true" ma:fieldsID="397ba554ecf56ce3203a446a84e04973" ns2:_="">
    <xsd:import namespace="4588f895-da83-424c-9f0e-ba2c8846aa70"/>
    <xsd:element name="properties">
      <xsd:complexType>
        <xsd:sequence>
          <xsd:element name="documentManagement">
            <xsd:complexType>
              <xsd:all>
                <xsd:element ref="ns2:Review_x0020_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88f895-da83-424c-9f0e-ba2c8846aa70" elementFormDefault="qualified">
    <xsd:import namespace="http://schemas.microsoft.com/office/2006/documentManagement/types"/>
    <xsd:import namespace="http://schemas.microsoft.com/office/infopath/2007/PartnerControls"/>
    <xsd:element name="Review_x0020_Date" ma:index="8" nillable="true" ma:displayName="Review Date" ma:format="DateOnly" ma:internalName="Review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view_x0020_Date xmlns="4588f895-da83-424c-9f0e-ba2c8846aa70" xsi:nil="true"/>
  </documentManagement>
</p:properties>
</file>

<file path=customXml/itemProps1.xml><?xml version="1.0" encoding="utf-8"?>
<ds:datastoreItem xmlns:ds="http://schemas.openxmlformats.org/officeDocument/2006/customXml" ds:itemID="{4A5FFAAD-6A58-48C7-84E9-ABBA5F89776D}"/>
</file>

<file path=customXml/itemProps2.xml><?xml version="1.0" encoding="utf-8"?>
<ds:datastoreItem xmlns:ds="http://schemas.openxmlformats.org/officeDocument/2006/customXml" ds:itemID="{BF94F8AB-AD0D-4775-946A-1D894D5C0DE0}"/>
</file>

<file path=customXml/itemProps3.xml><?xml version="1.0" encoding="utf-8"?>
<ds:datastoreItem xmlns:ds="http://schemas.openxmlformats.org/officeDocument/2006/customXml" ds:itemID="{60F88D83-1A9F-47BC-A732-622986E305DC}"/>
</file>

<file path=docProps/app.xml><?xml version="1.0" encoding="utf-8"?>
<Properties xmlns="http://schemas.openxmlformats.org/officeDocument/2006/extended-properties" xmlns:vt="http://schemas.openxmlformats.org/officeDocument/2006/docPropsVTypes">
  <Template>Quotable</Template>
  <TotalTime>2453</TotalTime>
  <Words>2643</Words>
  <Application>Microsoft Office PowerPoint</Application>
  <PresentationFormat>Custom</PresentationFormat>
  <Paragraphs>388</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Quotable</vt:lpstr>
      <vt:lpstr>Funding Aboriginal Organizations The ACCESS Model</vt:lpstr>
      <vt:lpstr>Today’s Topics</vt:lpstr>
      <vt:lpstr>ACCESS: Mandate</vt:lpstr>
      <vt:lpstr>ACCESS: Programs</vt:lpstr>
      <vt:lpstr>ACCESS: Services</vt:lpstr>
      <vt:lpstr>Results 2015/16</vt:lpstr>
      <vt:lpstr>Funding Tips: Best Practices</vt:lpstr>
      <vt:lpstr>Funding Sources</vt:lpstr>
      <vt:lpstr> ACCESS: What We Fund</vt:lpstr>
      <vt:lpstr>Urban Spirit Foundation</vt:lpstr>
      <vt:lpstr>Partners: Types</vt:lpstr>
      <vt:lpstr>Partners: What We Offer</vt:lpstr>
      <vt:lpstr>Partners: What We Want</vt:lpstr>
      <vt:lpstr>Key Points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Supporting Aboriginal Workers in the Trades</dc:title>
  <dc:creator>Owner</dc:creator>
  <cp:lastModifiedBy>Owner</cp:lastModifiedBy>
  <cp:revision>152</cp:revision>
  <dcterms:created xsi:type="dcterms:W3CDTF">2016-05-11T21:07:12Z</dcterms:created>
  <dcterms:modified xsi:type="dcterms:W3CDTF">2016-09-22T00:02:42Z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0x0101009744814E760EE04886DE658D90D502A1</vt:lpwstr>
  </property>
</Properties>
</file>